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648" r:id="rId1"/>
  </p:sldMasterIdLst>
  <p:notesMasterIdLst>
    <p:notesMasterId r:id="rId15"/>
  </p:notesMasterIdLst>
  <p:handoutMasterIdLst>
    <p:handoutMasterId r:id="rId16"/>
  </p:handoutMasterIdLst>
  <p:sldIdLst>
    <p:sldId id="256" r:id="rId2"/>
    <p:sldId id="340" r:id="rId3"/>
    <p:sldId id="322" r:id="rId4"/>
    <p:sldId id="337" r:id="rId5"/>
    <p:sldId id="332" r:id="rId6"/>
    <p:sldId id="343" r:id="rId7"/>
    <p:sldId id="330" r:id="rId8"/>
    <p:sldId id="331" r:id="rId9"/>
    <p:sldId id="344" r:id="rId10"/>
    <p:sldId id="333" r:id="rId11"/>
    <p:sldId id="341" r:id="rId12"/>
    <p:sldId id="342" r:id="rId13"/>
    <p:sldId id="319" r:id="rId14"/>
  </p:sldIdLst>
  <p:sldSz cx="12192000" cy="6858000"/>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0000"/>
    <a:srgbClr val="FF0066"/>
    <a:srgbClr val="FF66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93979" autoAdjust="0"/>
  </p:normalViewPr>
  <p:slideViewPr>
    <p:cSldViewPr snapToGrid="0">
      <p:cViewPr varScale="1">
        <p:scale>
          <a:sx n="69" d="100"/>
          <a:sy n="69" d="100"/>
        </p:scale>
        <p:origin x="876" y="8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IN"/>
          </a:p>
        </p:txBody>
      </p:sp>
      <p:sp>
        <p:nvSpPr>
          <p:cNvPr id="3" name="Date Placeholder 2"/>
          <p:cNvSpPr>
            <a:spLocks noGrp="1"/>
          </p:cNvSpPr>
          <p:nvPr>
            <p:ph type="dt" sz="quarter" idx="1"/>
          </p:nvPr>
        </p:nvSpPr>
        <p:spPr>
          <a:xfrm>
            <a:off x="3901698" y="0"/>
            <a:ext cx="2984871" cy="502755"/>
          </a:xfrm>
          <a:prstGeom prst="rect">
            <a:avLst/>
          </a:prstGeom>
        </p:spPr>
        <p:txBody>
          <a:bodyPr vert="horz" lIns="96616" tIns="48308" rIns="96616" bIns="48308" rtlCol="0"/>
          <a:lstStyle>
            <a:lvl1pPr algn="r">
              <a:defRPr sz="1300"/>
            </a:lvl1pPr>
          </a:lstStyle>
          <a:p>
            <a:fld id="{D634E614-53DF-4946-9FDB-5075153784E9}" type="datetimeFigureOut">
              <a:rPr lang="en-IN" smtClean="0"/>
              <a:t>19-04-2018</a:t>
            </a:fld>
            <a:endParaRPr lang="en-IN"/>
          </a:p>
        </p:txBody>
      </p:sp>
      <p:sp>
        <p:nvSpPr>
          <p:cNvPr id="4" name="Footer Placeholder 3"/>
          <p:cNvSpPr>
            <a:spLocks noGrp="1"/>
          </p:cNvSpPr>
          <p:nvPr>
            <p:ph type="ftr" sz="quarter" idx="2"/>
          </p:nvPr>
        </p:nvSpPr>
        <p:spPr>
          <a:xfrm>
            <a:off x="0" y="9517547"/>
            <a:ext cx="2984871" cy="502754"/>
          </a:xfrm>
          <a:prstGeom prst="rect">
            <a:avLst/>
          </a:prstGeom>
        </p:spPr>
        <p:txBody>
          <a:bodyPr vert="horz" lIns="96616" tIns="48308" rIns="96616" bIns="48308" rtlCol="0" anchor="b"/>
          <a:lstStyle>
            <a:lvl1pPr algn="l">
              <a:defRPr sz="1300"/>
            </a:lvl1pPr>
          </a:lstStyle>
          <a:p>
            <a:endParaRPr lang="en-IN"/>
          </a:p>
        </p:txBody>
      </p:sp>
      <p:sp>
        <p:nvSpPr>
          <p:cNvPr id="5" name="Slide Number Placeholder 4"/>
          <p:cNvSpPr>
            <a:spLocks noGrp="1"/>
          </p:cNvSpPr>
          <p:nvPr>
            <p:ph type="sldNum" sz="quarter" idx="3"/>
          </p:nvPr>
        </p:nvSpPr>
        <p:spPr>
          <a:xfrm>
            <a:off x="3901698" y="9517547"/>
            <a:ext cx="2984871" cy="502754"/>
          </a:xfrm>
          <a:prstGeom prst="rect">
            <a:avLst/>
          </a:prstGeom>
        </p:spPr>
        <p:txBody>
          <a:bodyPr vert="horz" lIns="96616" tIns="48308" rIns="96616" bIns="48308" rtlCol="0" anchor="b"/>
          <a:lstStyle>
            <a:lvl1pPr algn="r">
              <a:defRPr sz="1300"/>
            </a:lvl1pPr>
          </a:lstStyle>
          <a:p>
            <a:fld id="{61A9B64C-3038-4D3C-ABB3-36021A0ECC36}" type="slidenum">
              <a:rPr lang="en-IN" smtClean="0"/>
              <a:t>‹#›</a:t>
            </a:fld>
            <a:endParaRPr lang="en-IN"/>
          </a:p>
        </p:txBody>
      </p:sp>
    </p:spTree>
    <p:extLst>
      <p:ext uri="{BB962C8B-B14F-4D97-AF65-F5344CB8AC3E}">
        <p14:creationId xmlns:p14="http://schemas.microsoft.com/office/powerpoint/2010/main" val="20141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en-US"/>
          </a:p>
        </p:txBody>
      </p:sp>
      <p:sp>
        <p:nvSpPr>
          <p:cNvPr id="3" name="Date Placeholder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45E0DE37-FBCF-43F4-944A-B385B6124A16}" type="datetimeFigureOut">
              <a:rPr lang="en-US" smtClean="0"/>
              <a:t>4/19/2018</a:t>
            </a:fld>
            <a:endParaRPr lang="en-US"/>
          </a:p>
        </p:txBody>
      </p:sp>
      <p:sp>
        <p:nvSpPr>
          <p:cNvPr id="4" name="Slide Image Placeholder 3"/>
          <p:cNvSpPr>
            <a:spLocks noGrp="1" noRot="1" noChangeAspect="1"/>
          </p:cNvSpPr>
          <p:nvPr>
            <p:ph type="sldImg" idx="2"/>
          </p:nvPr>
        </p:nvSpPr>
        <p:spPr>
          <a:xfrm>
            <a:off x="104775" y="750888"/>
            <a:ext cx="6678613" cy="3757612"/>
          </a:xfrm>
          <a:prstGeom prst="rect">
            <a:avLst/>
          </a:prstGeom>
          <a:noFill/>
          <a:ln w="12700">
            <a:solidFill>
              <a:prstClr val="black"/>
            </a:solidFill>
          </a:ln>
        </p:spPr>
        <p:txBody>
          <a:bodyPr vert="horz" lIns="96616" tIns="48308" rIns="96616" bIns="48308" rtlCol="0" anchor="ctr"/>
          <a:lstStyle/>
          <a:p>
            <a:endParaRPr lang="en-US"/>
          </a:p>
        </p:txBody>
      </p:sp>
      <p:sp>
        <p:nvSpPr>
          <p:cNvPr id="5" name="Notes Placeholder 4"/>
          <p:cNvSpPr>
            <a:spLocks noGrp="1"/>
          </p:cNvSpPr>
          <p:nvPr>
            <p:ph type="body" sz="quarter" idx="3"/>
          </p:nvPr>
        </p:nvSpPr>
        <p:spPr>
          <a:xfrm>
            <a:off x="688817" y="4759643"/>
            <a:ext cx="5510530" cy="4509135"/>
          </a:xfrm>
          <a:prstGeom prst="rect">
            <a:avLst/>
          </a:prstGeom>
        </p:spPr>
        <p:txBody>
          <a:bodyPr vert="horz" lIns="96616" tIns="48308" rIns="96616" bIns="4830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en-US"/>
          </a:p>
        </p:txBody>
      </p:sp>
      <p:sp>
        <p:nvSpPr>
          <p:cNvPr id="7" name="Slide Number Placeholder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D93E028B-A077-4A5D-9F3B-07C303F72ACD}" type="slidenum">
              <a:rPr lang="en-US" smtClean="0"/>
              <a:t>‹#›</a:t>
            </a:fld>
            <a:endParaRPr lang="en-US"/>
          </a:p>
        </p:txBody>
      </p:sp>
    </p:spTree>
    <p:extLst>
      <p:ext uri="{BB962C8B-B14F-4D97-AF65-F5344CB8AC3E}">
        <p14:creationId xmlns:p14="http://schemas.microsoft.com/office/powerpoint/2010/main" val="4177789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93E028B-A077-4A5D-9F3B-07C303F72ACD}" type="slidenum">
              <a:rPr lang="en-US" smtClean="0"/>
              <a:t>4</a:t>
            </a:fld>
            <a:endParaRPr lang="en-US"/>
          </a:p>
        </p:txBody>
      </p:sp>
    </p:spTree>
    <p:extLst>
      <p:ext uri="{BB962C8B-B14F-4D97-AF65-F5344CB8AC3E}">
        <p14:creationId xmlns:p14="http://schemas.microsoft.com/office/powerpoint/2010/main" val="2648489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4775" y="750888"/>
            <a:ext cx="6678613" cy="3757612"/>
          </a:xfrm>
        </p:spPr>
      </p:sp>
      <p:sp>
        <p:nvSpPr>
          <p:cNvPr id="3" name="Notes Placeholder 2"/>
          <p:cNvSpPr>
            <a:spLocks noGrp="1"/>
          </p:cNvSpPr>
          <p:nvPr>
            <p:ph type="body" idx="1"/>
          </p:nvPr>
        </p:nvSpPr>
        <p:spPr/>
        <p:txBody>
          <a:bodyPr/>
          <a:lstStyle/>
          <a:p>
            <a:r>
              <a:rPr lang="en-IN" dirty="0" smtClean="0"/>
              <a:t>The top concern of councillors over the past 5 years has been “</a:t>
            </a:r>
            <a:endParaRPr lang="en-IN" dirty="0"/>
          </a:p>
        </p:txBody>
      </p:sp>
      <p:sp>
        <p:nvSpPr>
          <p:cNvPr id="4" name="Slide Number Placeholder 3"/>
          <p:cNvSpPr>
            <a:spLocks noGrp="1"/>
          </p:cNvSpPr>
          <p:nvPr>
            <p:ph type="sldNum" sz="quarter" idx="10"/>
          </p:nvPr>
        </p:nvSpPr>
        <p:spPr/>
        <p:txBody>
          <a:bodyPr/>
          <a:lstStyle/>
          <a:p>
            <a:fld id="{D93E028B-A077-4A5D-9F3B-07C303F72ACD}" type="slidenum">
              <a:rPr lang="en-US" smtClean="0"/>
              <a:t>10</a:t>
            </a:fld>
            <a:endParaRPr lang="en-US"/>
          </a:p>
        </p:txBody>
      </p:sp>
    </p:spTree>
    <p:extLst>
      <p:ext uri="{BB962C8B-B14F-4D97-AF65-F5344CB8AC3E}">
        <p14:creationId xmlns:p14="http://schemas.microsoft.com/office/powerpoint/2010/main" val="3235537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0"/>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54079FB-D1DD-49E1-9EFA-C2DDE4DAF230}" type="datetime1">
              <a:rPr lang="en-IN" smtClean="0"/>
              <a:t>19-04-2018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AEA1C2C-7BDA-4272-BE31-14302BC135C8}" type="slidenum">
              <a:rPr lang="en-IN" smtClean="0"/>
              <a:t>‹#›</a:t>
            </a:fld>
            <a:endParaRPr lang="en-IN"/>
          </a:p>
        </p:txBody>
      </p:sp>
    </p:spTree>
    <p:extLst>
      <p:ext uri="{BB962C8B-B14F-4D97-AF65-F5344CB8AC3E}">
        <p14:creationId xmlns:p14="http://schemas.microsoft.com/office/powerpoint/2010/main" val="2734700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1ED27AE-F65F-40C9-B79C-EB3B7C90A9D2}" type="datetime1">
              <a:rPr lang="en-IN" smtClean="0"/>
              <a:t>19-04-2018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AEA1C2C-7BDA-4272-BE31-14302BC135C8}" type="slidenum">
              <a:rPr lang="en-IN" smtClean="0"/>
              <a:t>‹#›</a:t>
            </a:fld>
            <a:endParaRPr lang="en-IN"/>
          </a:p>
        </p:txBody>
      </p:sp>
    </p:spTree>
    <p:extLst>
      <p:ext uri="{BB962C8B-B14F-4D97-AF65-F5344CB8AC3E}">
        <p14:creationId xmlns:p14="http://schemas.microsoft.com/office/powerpoint/2010/main" val="1546524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899"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199"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A9BBBA1-2591-4537-8832-FC88484BF4EC}" type="datetime1">
              <a:rPr lang="en-IN" smtClean="0"/>
              <a:t>19-04-2018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AEA1C2C-7BDA-4272-BE31-14302BC135C8}" type="slidenum">
              <a:rPr lang="en-IN" smtClean="0"/>
              <a:t>‹#›</a:t>
            </a:fld>
            <a:endParaRPr lang="en-IN"/>
          </a:p>
        </p:txBody>
      </p:sp>
    </p:spTree>
    <p:extLst>
      <p:ext uri="{BB962C8B-B14F-4D97-AF65-F5344CB8AC3E}">
        <p14:creationId xmlns:p14="http://schemas.microsoft.com/office/powerpoint/2010/main" val="2393688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71DAD3D-0EF1-4CE3-B1F1-0C3F49E02A1D}" type="datetime1">
              <a:rPr lang="en-IN" smtClean="0"/>
              <a:t>19-04-2018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AEA1C2C-7BDA-4272-BE31-14302BC135C8}" type="slidenum">
              <a:rPr lang="en-IN" smtClean="0"/>
              <a:t>‹#›</a:t>
            </a:fld>
            <a:endParaRPr lang="en-IN"/>
          </a:p>
        </p:txBody>
      </p:sp>
    </p:spTree>
    <p:extLst>
      <p:ext uri="{BB962C8B-B14F-4D97-AF65-F5344CB8AC3E}">
        <p14:creationId xmlns:p14="http://schemas.microsoft.com/office/powerpoint/2010/main" val="3138122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0">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050952-6595-4391-8715-175372E14BE6}" type="datetime1">
              <a:rPr lang="en-IN" smtClean="0"/>
              <a:t>19-04-2018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AEA1C2C-7BDA-4272-BE31-14302BC135C8}" type="slidenum">
              <a:rPr lang="en-IN" smtClean="0"/>
              <a:t>‹#›</a:t>
            </a:fld>
            <a:endParaRPr lang="en-IN"/>
          </a:p>
        </p:txBody>
      </p:sp>
    </p:spTree>
    <p:extLst>
      <p:ext uri="{BB962C8B-B14F-4D97-AF65-F5344CB8AC3E}">
        <p14:creationId xmlns:p14="http://schemas.microsoft.com/office/powerpoint/2010/main" val="1227186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1"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1"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F1EEEF6-0518-4566-B3D7-C867450CC08D}" type="datetime1">
              <a:rPr lang="en-IN" smtClean="0"/>
              <a:t>19-04-2018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AEA1C2C-7BDA-4272-BE31-14302BC135C8}" type="slidenum">
              <a:rPr lang="en-IN" smtClean="0"/>
              <a:t>‹#›</a:t>
            </a:fld>
            <a:endParaRPr lang="en-IN"/>
          </a:p>
        </p:txBody>
      </p:sp>
    </p:spTree>
    <p:extLst>
      <p:ext uri="{BB962C8B-B14F-4D97-AF65-F5344CB8AC3E}">
        <p14:creationId xmlns:p14="http://schemas.microsoft.com/office/powerpoint/2010/main" val="1096609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6"/>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2" y="2505076"/>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E8882A3-6F9A-471D-B139-2A06F6335CBB}" type="datetime1">
              <a:rPr lang="en-IN" smtClean="0"/>
              <a:t>19-04-2018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AEA1C2C-7BDA-4272-BE31-14302BC135C8}" type="slidenum">
              <a:rPr lang="en-IN" smtClean="0"/>
              <a:t>‹#›</a:t>
            </a:fld>
            <a:endParaRPr lang="en-IN"/>
          </a:p>
        </p:txBody>
      </p:sp>
    </p:spTree>
    <p:extLst>
      <p:ext uri="{BB962C8B-B14F-4D97-AF65-F5344CB8AC3E}">
        <p14:creationId xmlns:p14="http://schemas.microsoft.com/office/powerpoint/2010/main" val="2338807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D19544E-3132-472F-92EB-8B7994C63DFB}" type="datetime1">
              <a:rPr lang="en-IN" smtClean="0"/>
              <a:t>19-04-2018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AEA1C2C-7BDA-4272-BE31-14302BC135C8}" type="slidenum">
              <a:rPr lang="en-IN" smtClean="0"/>
              <a:t>‹#›</a:t>
            </a:fld>
            <a:endParaRPr lang="en-IN"/>
          </a:p>
        </p:txBody>
      </p:sp>
    </p:spTree>
    <p:extLst>
      <p:ext uri="{BB962C8B-B14F-4D97-AF65-F5344CB8AC3E}">
        <p14:creationId xmlns:p14="http://schemas.microsoft.com/office/powerpoint/2010/main" val="2920013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D1AA21-7F30-4561-92EB-324E19C4351C}" type="datetime1">
              <a:rPr lang="en-IN" smtClean="0"/>
              <a:t>19-04-2018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AEA1C2C-7BDA-4272-BE31-14302BC135C8}" type="slidenum">
              <a:rPr lang="en-IN" smtClean="0"/>
              <a:t>‹#›</a:t>
            </a:fld>
            <a:endParaRPr lang="en-IN"/>
          </a:p>
        </p:txBody>
      </p:sp>
    </p:spTree>
    <p:extLst>
      <p:ext uri="{BB962C8B-B14F-4D97-AF65-F5344CB8AC3E}">
        <p14:creationId xmlns:p14="http://schemas.microsoft.com/office/powerpoint/2010/main" val="4084428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B04D48-31D8-4B69-9FAD-D2CD2875E0F5}" type="datetime1">
              <a:rPr lang="en-IN" smtClean="0"/>
              <a:t>19-04-2018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AEA1C2C-7BDA-4272-BE31-14302BC135C8}" type="slidenum">
              <a:rPr lang="en-IN" smtClean="0"/>
              <a:t>‹#›</a:t>
            </a:fld>
            <a:endParaRPr lang="en-IN"/>
          </a:p>
        </p:txBody>
      </p:sp>
    </p:spTree>
    <p:extLst>
      <p:ext uri="{BB962C8B-B14F-4D97-AF65-F5344CB8AC3E}">
        <p14:creationId xmlns:p14="http://schemas.microsoft.com/office/powerpoint/2010/main" val="850526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n-IN"/>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3FBF70-3ADE-4A59-8B6D-622D284C902E}" type="datetime1">
              <a:rPr lang="en-IN" smtClean="0"/>
              <a:t>19-04-2018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AEA1C2C-7BDA-4272-BE31-14302BC135C8}" type="slidenum">
              <a:rPr lang="en-IN" smtClean="0"/>
              <a:t>‹#›</a:t>
            </a:fld>
            <a:endParaRPr lang="en-IN"/>
          </a:p>
        </p:txBody>
      </p:sp>
    </p:spTree>
    <p:extLst>
      <p:ext uri="{BB962C8B-B14F-4D97-AF65-F5344CB8AC3E}">
        <p14:creationId xmlns:p14="http://schemas.microsoft.com/office/powerpoint/2010/main" val="3310967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E58E7-6C03-423B-89BC-D334EE112044}" type="datetime1">
              <a:rPr lang="en-IN" smtClean="0"/>
              <a:t>19-04-2018</a:t>
            </a:fld>
            <a:endParaRPr lang="en-IN"/>
          </a:p>
        </p:txBody>
      </p:sp>
      <p:sp>
        <p:nvSpPr>
          <p:cNvPr id="5" name="Footer Placeholder 4"/>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EA1C2C-7BDA-4272-BE31-14302BC135C8}" type="slidenum">
              <a:rPr lang="en-IN" smtClean="0"/>
              <a:t>‹#›</a:t>
            </a:fld>
            <a:endParaRPr lang="en-IN"/>
          </a:p>
        </p:txBody>
      </p:sp>
    </p:spTree>
    <p:extLst>
      <p:ext uri="{BB962C8B-B14F-4D97-AF65-F5344CB8AC3E}">
        <p14:creationId xmlns:p14="http://schemas.microsoft.com/office/powerpoint/2010/main" val="1929359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3" indent="-228603" algn="l" defTabSz="91441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8" indent="-228603"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4" indent="-228603"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0"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26"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32"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37"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43"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48"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11" rtl="0" eaLnBrk="1" latinLnBrk="0" hangingPunct="1">
        <a:defRPr sz="1800" kern="1200">
          <a:solidFill>
            <a:schemeClr val="tx1"/>
          </a:solidFill>
          <a:latin typeface="+mn-lt"/>
          <a:ea typeface="+mn-ea"/>
          <a:cs typeface="+mn-cs"/>
        </a:defRPr>
      </a:lvl1pPr>
      <a:lvl2pPr marL="457206" algn="l" defTabSz="914411" rtl="0" eaLnBrk="1" latinLnBrk="0" hangingPunct="1">
        <a:defRPr sz="1800" kern="1200">
          <a:solidFill>
            <a:schemeClr val="tx1"/>
          </a:solidFill>
          <a:latin typeface="+mn-lt"/>
          <a:ea typeface="+mn-ea"/>
          <a:cs typeface="+mn-cs"/>
        </a:defRPr>
      </a:lvl2pPr>
      <a:lvl3pPr marL="914411" algn="l" defTabSz="914411" rtl="0" eaLnBrk="1" latinLnBrk="0" hangingPunct="1">
        <a:defRPr sz="1800" kern="1200">
          <a:solidFill>
            <a:schemeClr val="tx1"/>
          </a:solidFill>
          <a:latin typeface="+mn-lt"/>
          <a:ea typeface="+mn-ea"/>
          <a:cs typeface="+mn-cs"/>
        </a:defRPr>
      </a:lvl3pPr>
      <a:lvl4pPr marL="1371617" algn="l" defTabSz="914411" rtl="0" eaLnBrk="1" latinLnBrk="0" hangingPunct="1">
        <a:defRPr sz="1800" kern="1200">
          <a:solidFill>
            <a:schemeClr val="tx1"/>
          </a:solidFill>
          <a:latin typeface="+mn-lt"/>
          <a:ea typeface="+mn-ea"/>
          <a:cs typeface="+mn-cs"/>
        </a:defRPr>
      </a:lvl4pPr>
      <a:lvl5pPr marL="1828823" algn="l" defTabSz="914411" rtl="0" eaLnBrk="1" latinLnBrk="0" hangingPunct="1">
        <a:defRPr sz="1800" kern="1200">
          <a:solidFill>
            <a:schemeClr val="tx1"/>
          </a:solidFill>
          <a:latin typeface="+mn-lt"/>
          <a:ea typeface="+mn-ea"/>
          <a:cs typeface="+mn-cs"/>
        </a:defRPr>
      </a:lvl5pPr>
      <a:lvl6pPr marL="2286029" algn="l" defTabSz="914411" rtl="0" eaLnBrk="1" latinLnBrk="0" hangingPunct="1">
        <a:defRPr sz="1800" kern="1200">
          <a:solidFill>
            <a:schemeClr val="tx1"/>
          </a:solidFill>
          <a:latin typeface="+mn-lt"/>
          <a:ea typeface="+mn-ea"/>
          <a:cs typeface="+mn-cs"/>
        </a:defRPr>
      </a:lvl6pPr>
      <a:lvl7pPr marL="2743234" algn="l" defTabSz="914411" rtl="0" eaLnBrk="1" latinLnBrk="0" hangingPunct="1">
        <a:defRPr sz="1800" kern="1200">
          <a:solidFill>
            <a:schemeClr val="tx1"/>
          </a:solidFill>
          <a:latin typeface="+mn-lt"/>
          <a:ea typeface="+mn-ea"/>
          <a:cs typeface="+mn-cs"/>
        </a:defRPr>
      </a:lvl7pPr>
      <a:lvl8pPr marL="3200440" algn="l" defTabSz="914411" rtl="0" eaLnBrk="1" latinLnBrk="0" hangingPunct="1">
        <a:defRPr sz="1800" kern="1200">
          <a:solidFill>
            <a:schemeClr val="tx1"/>
          </a:solidFill>
          <a:latin typeface="+mn-lt"/>
          <a:ea typeface="+mn-ea"/>
          <a:cs typeface="+mn-cs"/>
        </a:defRPr>
      </a:lvl8pPr>
      <a:lvl9pPr marL="3657646" algn="l" defTabSz="9144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249" y="2705101"/>
            <a:ext cx="9334501" cy="2705100"/>
          </a:xfrm>
        </p:spPr>
        <p:txBody>
          <a:bodyPr>
            <a:normAutofit fontScale="90000"/>
          </a:bodyPr>
          <a:lstStyle/>
          <a:p>
            <a:r>
              <a:rPr lang="en-IN" sz="3100" b="1" dirty="0"/>
              <a:t/>
            </a:r>
            <a:br>
              <a:rPr lang="en-IN" sz="3100" b="1" dirty="0"/>
            </a:br>
            <a:r>
              <a:rPr lang="en-IN" sz="3100" b="1" dirty="0"/>
              <a:t/>
            </a:r>
            <a:br>
              <a:rPr lang="en-IN" sz="3100" b="1" dirty="0"/>
            </a:br>
            <a:r>
              <a:rPr lang="en-IN" sz="3100" b="1" dirty="0"/>
              <a:t>Report on Civic Issues Registered by Citizens and Deliberations done by Municipal Councillors in Mumbai</a:t>
            </a:r>
            <a:br>
              <a:rPr lang="en-IN" sz="3100" b="1" dirty="0"/>
            </a:br>
            <a:r>
              <a:rPr lang="en-IN" sz="3100" b="1" dirty="0"/>
              <a:t/>
            </a:r>
            <a:br>
              <a:rPr lang="en-IN" sz="3100" b="1" dirty="0"/>
            </a:br>
            <a:r>
              <a:rPr lang="en-IN" b="1" dirty="0"/>
              <a:t> </a:t>
            </a:r>
            <a:br>
              <a:rPr lang="en-IN" b="1" dirty="0"/>
            </a:br>
            <a:r>
              <a:rPr lang="en-IN" sz="3100" b="1" dirty="0"/>
              <a:t>April </a:t>
            </a:r>
            <a:r>
              <a:rPr lang="en-IN" sz="3100" b="1" dirty="0" smtClean="0"/>
              <a:t>2018</a:t>
            </a:r>
            <a:r>
              <a:rPr lang="en-IN" sz="3100" dirty="0"/>
              <a:t/>
            </a:r>
            <a:br>
              <a:rPr lang="en-IN" sz="3100" dirty="0"/>
            </a:br>
            <a:endParaRPr lang="en-IN" sz="3100" dirty="0"/>
          </a:p>
        </p:txBody>
      </p:sp>
      <p:pic>
        <p:nvPicPr>
          <p:cNvPr id="15" name="Picture 14" descr="\\Backupserver\d drive\official_backup_priyanka\Admin\logo\praja new logo.jpg"/>
          <p:cNvPicPr/>
          <p:nvPr/>
        </p:nvPicPr>
        <p:blipFill>
          <a:blip r:embed="rId2"/>
          <a:srcRect/>
          <a:stretch>
            <a:fillRect/>
          </a:stretch>
        </p:blipFill>
        <p:spPr bwMode="auto">
          <a:xfrm>
            <a:off x="4951387" y="391318"/>
            <a:ext cx="2670224" cy="1810850"/>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FAEA1C2C-7BDA-4272-BE31-14302BC135C8}" type="slidenum">
              <a:rPr lang="en-IN" smtClean="0"/>
              <a:t>1</a:t>
            </a:fld>
            <a:endParaRPr lang="en-IN"/>
          </a:p>
        </p:txBody>
      </p:sp>
    </p:spTree>
    <p:extLst>
      <p:ext uri="{BB962C8B-B14F-4D97-AF65-F5344CB8AC3E}">
        <p14:creationId xmlns:p14="http://schemas.microsoft.com/office/powerpoint/2010/main" val="4238384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177" y="-177971"/>
            <a:ext cx="10515600" cy="1325563"/>
          </a:xfrm>
        </p:spPr>
        <p:txBody>
          <a:bodyPr>
            <a:noAutofit/>
          </a:bodyPr>
          <a:lstStyle/>
          <a:p>
            <a:pPr algn="ctr"/>
            <a:r>
              <a:rPr lang="en-IN" sz="3200" b="1" dirty="0"/>
              <a:t>Comparison of the average days taken to answer Point of Order questions in the Ward Committees from 2013 to 2017</a:t>
            </a:r>
          </a:p>
        </p:txBody>
      </p:sp>
      <p:sp>
        <p:nvSpPr>
          <p:cNvPr id="3" name="Slide Number Placeholder 2"/>
          <p:cNvSpPr>
            <a:spLocks noGrp="1"/>
          </p:cNvSpPr>
          <p:nvPr>
            <p:ph type="sldNum" sz="quarter" idx="12"/>
          </p:nvPr>
        </p:nvSpPr>
        <p:spPr>
          <a:xfrm>
            <a:off x="9344526" y="6400800"/>
            <a:ext cx="2743200" cy="365125"/>
          </a:xfrm>
        </p:spPr>
        <p:txBody>
          <a:bodyPr/>
          <a:lstStyle/>
          <a:p>
            <a:fld id="{FAEA1C2C-7BDA-4272-BE31-14302BC135C8}" type="slidenum">
              <a:rPr lang="en-IN" smtClean="0"/>
              <a:t>10</a:t>
            </a:fld>
            <a:endParaRPr lang="en-IN" dirty="0"/>
          </a:p>
        </p:txBody>
      </p:sp>
      <p:sp>
        <p:nvSpPr>
          <p:cNvPr id="4" name="Rectangle 3"/>
          <p:cNvSpPr/>
          <p:nvPr/>
        </p:nvSpPr>
        <p:spPr>
          <a:xfrm>
            <a:off x="7787236" y="2354594"/>
            <a:ext cx="3823854" cy="2126864"/>
          </a:xfrm>
          <a:prstGeom prst="rect">
            <a:avLst/>
          </a:prstGeom>
        </p:spPr>
        <p:txBody>
          <a:bodyPr wrap="square">
            <a:spAutoFit/>
          </a:bodyPr>
          <a:lstStyle/>
          <a:p>
            <a:pPr algn="just">
              <a:lnSpc>
                <a:spcPct val="150000"/>
              </a:lnSpc>
            </a:pPr>
            <a:r>
              <a:rPr lang="en-IN" b="1" dirty="0">
                <a:latin typeface="Calibri" panose="020F0502020204030204" pitchFamily="34" charset="0"/>
                <a:ea typeface="Calibri" panose="020F0502020204030204" pitchFamily="34" charset="0"/>
                <a:cs typeface="Times New Roman" panose="02020603050405020304" pitchFamily="18" charset="0"/>
              </a:rPr>
              <a:t>To the administration’s credit, the average number of days to answer Point of Order questions has steadily decreased from </a:t>
            </a:r>
            <a:r>
              <a:rPr lang="en-IN" b="1" dirty="0" smtClean="0">
                <a:latin typeface="Calibri" panose="020F0502020204030204" pitchFamily="34" charset="0"/>
                <a:ea typeface="Calibri" panose="020F0502020204030204" pitchFamily="34" charset="0"/>
                <a:cs typeface="Times New Roman" panose="02020603050405020304" pitchFamily="18" charset="0"/>
              </a:rPr>
              <a:t>328 </a:t>
            </a:r>
            <a:r>
              <a:rPr lang="en-IN" b="1" dirty="0">
                <a:latin typeface="Calibri" panose="020F0502020204030204" pitchFamily="34" charset="0"/>
                <a:ea typeface="Calibri" panose="020F0502020204030204" pitchFamily="34" charset="0"/>
                <a:cs typeface="Times New Roman" panose="02020603050405020304" pitchFamily="18" charset="0"/>
              </a:rPr>
              <a:t>days in 2013 to 43 days in 2017</a:t>
            </a:r>
            <a:r>
              <a:rPr lang="en-IN" b="1" dirty="0" smtClean="0">
                <a:latin typeface="Calibri" panose="020F0502020204030204" pitchFamily="34" charset="0"/>
                <a:ea typeface="Calibri" panose="020F0502020204030204" pitchFamily="34" charset="0"/>
                <a:cs typeface="Times New Roman" panose="02020603050405020304" pitchFamily="18" charset="0"/>
              </a:rPr>
              <a:t>.</a:t>
            </a:r>
          </a:p>
        </p:txBody>
      </p:sp>
      <p:pic>
        <p:nvPicPr>
          <p:cNvPr id="6" name="Picture 5"/>
          <p:cNvPicPr>
            <a:picLocks noChangeAspect="1"/>
          </p:cNvPicPr>
          <p:nvPr/>
        </p:nvPicPr>
        <p:blipFill>
          <a:blip r:embed="rId3"/>
          <a:stretch>
            <a:fillRect/>
          </a:stretch>
        </p:blipFill>
        <p:spPr>
          <a:xfrm>
            <a:off x="825511" y="1108364"/>
            <a:ext cx="6705530" cy="4619324"/>
          </a:xfrm>
          <a:prstGeom prst="rect">
            <a:avLst/>
          </a:prstGeom>
        </p:spPr>
      </p:pic>
      <p:pic>
        <p:nvPicPr>
          <p:cNvPr id="7" name="Picture 6" descr="\\Backupserver\d drive\official_backup_priyanka\Admin\logo\praja new logo.jpg"/>
          <p:cNvPicPr/>
          <p:nvPr/>
        </p:nvPicPr>
        <p:blipFill>
          <a:blip r:embed="rId4"/>
          <a:srcRect/>
          <a:stretch>
            <a:fillRect/>
          </a:stretch>
        </p:blipFill>
        <p:spPr bwMode="auto">
          <a:xfrm>
            <a:off x="11491339" y="135282"/>
            <a:ext cx="582898" cy="414920"/>
          </a:xfrm>
          <a:prstGeom prst="rect">
            <a:avLst/>
          </a:prstGeom>
          <a:noFill/>
          <a:ln w="9525">
            <a:noFill/>
            <a:miter lim="800000"/>
            <a:headEnd/>
            <a:tailEnd/>
          </a:ln>
        </p:spPr>
      </p:pic>
    </p:spTree>
    <p:extLst>
      <p:ext uri="{BB962C8B-B14F-4D97-AF65-F5344CB8AC3E}">
        <p14:creationId xmlns:p14="http://schemas.microsoft.com/office/powerpoint/2010/main" val="3534332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AEA1C2C-7BDA-4272-BE31-14302BC135C8}" type="slidenum">
              <a:rPr lang="en-IN" smtClean="0"/>
              <a:t>11</a:t>
            </a:fld>
            <a:endParaRPr lang="en-IN"/>
          </a:p>
        </p:txBody>
      </p:sp>
      <p:sp>
        <p:nvSpPr>
          <p:cNvPr id="5" name="Title 1"/>
          <p:cNvSpPr>
            <a:spLocks noGrp="1"/>
          </p:cNvSpPr>
          <p:nvPr>
            <p:ph type="title"/>
          </p:nvPr>
        </p:nvSpPr>
        <p:spPr>
          <a:xfrm>
            <a:off x="580334" y="232006"/>
            <a:ext cx="10515600" cy="1325563"/>
          </a:xfrm>
        </p:spPr>
        <p:txBody>
          <a:bodyPr/>
          <a:lstStyle/>
          <a:p>
            <a:pPr algn="ctr"/>
            <a:r>
              <a:rPr lang="en-IN" b="1" dirty="0"/>
              <a:t>Analysis of Political Party Manifestos</a:t>
            </a:r>
            <a:endParaRPr lang="en-IN" dirty="0"/>
          </a:p>
        </p:txBody>
      </p:sp>
      <p:sp>
        <p:nvSpPr>
          <p:cNvPr id="6" name="Rectangle 5"/>
          <p:cNvSpPr/>
          <p:nvPr/>
        </p:nvSpPr>
        <p:spPr>
          <a:xfrm>
            <a:off x="580334" y="1557569"/>
            <a:ext cx="10773467" cy="4387355"/>
          </a:xfrm>
          <a:prstGeom prst="rect">
            <a:avLst/>
          </a:prstGeom>
        </p:spPr>
        <p:txBody>
          <a:bodyPr wrap="square">
            <a:spAutoFit/>
          </a:bodyPr>
          <a:lstStyle/>
          <a:p>
            <a:pPr algn="just">
              <a:lnSpc>
                <a:spcPct val="115000"/>
              </a:lnSpc>
              <a:spcAft>
                <a:spcPts val="1200"/>
              </a:spcAft>
            </a:pPr>
            <a:r>
              <a:rPr lang="en-IN" dirty="0">
                <a:latin typeface="Calibri" panose="020F0502020204030204" pitchFamily="34" charset="0"/>
                <a:ea typeface="Times New Roman" panose="02020603050405020304" pitchFamily="18" charset="0"/>
                <a:cs typeface="Calibri" panose="020F0502020204030204" pitchFamily="34" charset="0"/>
              </a:rPr>
              <a:t>The most objective way of analysing this is by comparing the promises in the manifestos with the questions asked by the councillors in the corporation and its various committees. For this, we collated all the promises made by major political parties in their manifestos and divided them into several broad categories. Not all parties have necessarily asked questions related to all of these categories. Within these categories, we have compared specific issues raised by the parties in their manifestos with questions raised by them in the preceding years. Thus, we have restricted our analysis to these sub-issues rather than focusing on broader issues.</a:t>
            </a:r>
            <a:endParaRPr lang="en-IN"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Bef>
                <a:spcPts val="20"/>
              </a:spcBef>
              <a:spcAft>
                <a:spcPts val="1000"/>
              </a:spcAft>
            </a:pPr>
            <a:r>
              <a:rPr lang="en-IN" dirty="0">
                <a:latin typeface="Calibri" panose="020F0502020204030204" pitchFamily="34" charset="0"/>
                <a:ea typeface="Times New Roman" panose="02020603050405020304" pitchFamily="18" charset="0"/>
                <a:cs typeface="Calibri" panose="020F0502020204030204" pitchFamily="34" charset="0"/>
              </a:rPr>
              <a:t>In our analysis </a:t>
            </a:r>
            <a:r>
              <a:rPr lang="en-IN" dirty="0">
                <a:latin typeface="Calibri" panose="020F0502020204030204" pitchFamily="34" charset="0"/>
                <a:ea typeface="Times New Roman" panose="02020603050405020304" pitchFamily="18" charset="0"/>
                <a:cs typeface="Times New Roman" panose="02020603050405020304" pitchFamily="18" charset="0"/>
              </a:rPr>
              <a:t>we have compared Issues in Political Party Manifestos for 2017 MCGM elections and Questions asked by respective Party Councillors during March 2017 to December 2017.</a:t>
            </a:r>
            <a:r>
              <a:rPr lang="en-IN" dirty="0">
                <a:latin typeface="Calibri" panose="020F0502020204030204" pitchFamily="34" charset="0"/>
                <a:ea typeface="Times New Roman" panose="02020603050405020304" pitchFamily="18" charset="0"/>
                <a:cs typeface="Calibri" panose="020F0502020204030204" pitchFamily="34" charset="0"/>
              </a:rPr>
              <a:t> We have given the benefit of doubt to political parties while comparing issues mentioned in the manifestos with questions raised earlier. For example, if completion of the </a:t>
            </a:r>
            <a:r>
              <a:rPr lang="en-IN" dirty="0" err="1">
                <a:latin typeface="Calibri" panose="020F0502020204030204" pitchFamily="34" charset="0"/>
                <a:ea typeface="Times New Roman" panose="02020603050405020304" pitchFamily="18" charset="0"/>
                <a:cs typeface="Calibri" panose="020F0502020204030204" pitchFamily="34" charset="0"/>
              </a:rPr>
              <a:t>Gargai</a:t>
            </a:r>
            <a:r>
              <a:rPr lang="en-IN" dirty="0">
                <a:latin typeface="Calibri" panose="020F0502020204030204" pitchFamily="34" charset="0"/>
                <a:ea typeface="Times New Roman" panose="02020603050405020304" pitchFamily="18" charset="0"/>
                <a:cs typeface="Calibri" panose="020F0502020204030204" pitchFamily="34" charset="0"/>
              </a:rPr>
              <a:t> project was listed as an issue in the manifesto, questions related to increased water supply were taken as being related to this issue, even if the questions were not specifically about the project. This is because although the completion of the project is a specific issue, it is linked to the broader question of adequate water supply</a:t>
            </a:r>
            <a:r>
              <a:rPr lang="en-IN" sz="1200" dirty="0">
                <a:latin typeface="Calibri" panose="020F0502020204030204" pitchFamily="34" charset="0"/>
                <a:ea typeface="Times New Roman" panose="02020603050405020304" pitchFamily="18" charset="0"/>
                <a:cs typeface="Calibri" panose="020F0502020204030204" pitchFamily="34" charset="0"/>
              </a:rPr>
              <a:t>.</a:t>
            </a:r>
            <a:endParaRPr lang="en-IN" dirty="0">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7" name="Picture 6" descr="\\Backupserver\d drive\official_backup_priyanka\Admin\logo\praja new logo.jpg"/>
          <p:cNvPicPr/>
          <p:nvPr/>
        </p:nvPicPr>
        <p:blipFill>
          <a:blip r:embed="rId2"/>
          <a:srcRect/>
          <a:stretch>
            <a:fillRect/>
          </a:stretch>
        </p:blipFill>
        <p:spPr bwMode="auto">
          <a:xfrm>
            <a:off x="11491339" y="135282"/>
            <a:ext cx="582898" cy="414920"/>
          </a:xfrm>
          <a:prstGeom prst="rect">
            <a:avLst/>
          </a:prstGeom>
          <a:noFill/>
          <a:ln w="9525">
            <a:noFill/>
            <a:miter lim="800000"/>
            <a:headEnd/>
            <a:tailEnd/>
          </a:ln>
        </p:spPr>
      </p:pic>
    </p:spTree>
    <p:extLst>
      <p:ext uri="{BB962C8B-B14F-4D97-AF65-F5344CB8AC3E}">
        <p14:creationId xmlns:p14="http://schemas.microsoft.com/office/powerpoint/2010/main" val="8135352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Party-wise analysis of Manifestos</a:t>
            </a:r>
            <a:endParaRPr lang="en-IN" b="1" dirty="0"/>
          </a:p>
        </p:txBody>
      </p:sp>
      <p:sp>
        <p:nvSpPr>
          <p:cNvPr id="3" name="Slide Number Placeholder 2"/>
          <p:cNvSpPr>
            <a:spLocks noGrp="1"/>
          </p:cNvSpPr>
          <p:nvPr>
            <p:ph type="sldNum" sz="quarter" idx="12"/>
          </p:nvPr>
        </p:nvSpPr>
        <p:spPr/>
        <p:txBody>
          <a:bodyPr/>
          <a:lstStyle/>
          <a:p>
            <a:fld id="{FAEA1C2C-7BDA-4272-BE31-14302BC135C8}" type="slidenum">
              <a:rPr lang="en-IN" smtClean="0"/>
              <a:t>12</a:t>
            </a:fld>
            <a:endParaRPr lang="en-IN"/>
          </a:p>
        </p:txBody>
      </p:sp>
      <p:graphicFrame>
        <p:nvGraphicFramePr>
          <p:cNvPr id="8" name="Table 7"/>
          <p:cNvGraphicFramePr>
            <a:graphicFrameLocks noGrp="1"/>
          </p:cNvGraphicFramePr>
          <p:nvPr>
            <p:extLst>
              <p:ext uri="{D42A27DB-BD31-4B8C-83A1-F6EECF244321}">
                <p14:modId xmlns:p14="http://schemas.microsoft.com/office/powerpoint/2010/main" val="1869942956"/>
              </p:ext>
            </p:extLst>
          </p:nvPr>
        </p:nvGraphicFramePr>
        <p:xfrm>
          <a:off x="838207" y="1690688"/>
          <a:ext cx="10515594" cy="3690651"/>
        </p:xfrm>
        <a:graphic>
          <a:graphicData uri="http://schemas.openxmlformats.org/drawingml/2006/table">
            <a:tbl>
              <a:tblPr/>
              <a:tblGrid>
                <a:gridCol w="1572005">
                  <a:extLst>
                    <a:ext uri="{9D8B030D-6E8A-4147-A177-3AD203B41FA5}">
                      <a16:colId xmlns:a16="http://schemas.microsoft.com/office/drawing/2014/main" val="366478137"/>
                    </a:ext>
                  </a:extLst>
                </a:gridCol>
                <a:gridCol w="2582580">
                  <a:extLst>
                    <a:ext uri="{9D8B030D-6E8A-4147-A177-3AD203B41FA5}">
                      <a16:colId xmlns:a16="http://schemas.microsoft.com/office/drawing/2014/main" val="15334841"/>
                    </a:ext>
                  </a:extLst>
                </a:gridCol>
                <a:gridCol w="3153685">
                  <a:extLst>
                    <a:ext uri="{9D8B030D-6E8A-4147-A177-3AD203B41FA5}">
                      <a16:colId xmlns:a16="http://schemas.microsoft.com/office/drawing/2014/main" val="3336386518"/>
                    </a:ext>
                  </a:extLst>
                </a:gridCol>
                <a:gridCol w="3207324">
                  <a:extLst>
                    <a:ext uri="{9D8B030D-6E8A-4147-A177-3AD203B41FA5}">
                      <a16:colId xmlns:a16="http://schemas.microsoft.com/office/drawing/2014/main" val="1834557559"/>
                    </a:ext>
                  </a:extLst>
                </a:gridCol>
              </a:tblGrid>
              <a:tr h="1220050">
                <a:tc>
                  <a:txBody>
                    <a:bodyPr/>
                    <a:lstStyle/>
                    <a:p>
                      <a:pPr algn="ctr" fontAlgn="ctr"/>
                      <a:r>
                        <a:rPr lang="en-IN" sz="1800" b="1" i="0" u="none" strike="noStrike" dirty="0">
                          <a:solidFill>
                            <a:srgbClr val="000000"/>
                          </a:solidFill>
                          <a:effectLst/>
                          <a:latin typeface="Calibri" panose="020F0502020204030204" pitchFamily="34" charset="0"/>
                        </a:rPr>
                        <a:t>Political Party</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IN" sz="1800" b="1" i="0" u="none" strike="noStrike" dirty="0">
                          <a:solidFill>
                            <a:srgbClr val="000000"/>
                          </a:solidFill>
                          <a:effectLst/>
                          <a:latin typeface="Calibri" panose="020F0502020204030204" pitchFamily="34" charset="0"/>
                        </a:rPr>
                        <a:t>No. of sub-points in </a:t>
                      </a:r>
                      <a:r>
                        <a:rPr lang="en-IN" sz="1800" b="1" i="0" u="none" strike="noStrike" dirty="0" smtClean="0">
                          <a:solidFill>
                            <a:srgbClr val="000000"/>
                          </a:solidFill>
                          <a:effectLst/>
                          <a:latin typeface="Calibri" panose="020F0502020204030204" pitchFamily="34" charset="0"/>
                        </a:rPr>
                        <a:t>Manifesto*</a:t>
                      </a:r>
                      <a:endParaRPr lang="en-IN"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IN" sz="1800" b="1" i="0" u="none" strike="noStrike" dirty="0">
                          <a:solidFill>
                            <a:srgbClr val="000000"/>
                          </a:solidFill>
                          <a:effectLst/>
                          <a:latin typeface="Calibri" panose="020F0502020204030204" pitchFamily="34" charset="0"/>
                        </a:rPr>
                        <a:t>Number of Questions asked (Mar '12 - Dec '16)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IN" sz="1800" b="1" i="0" u="none" strike="noStrike" dirty="0">
                          <a:solidFill>
                            <a:srgbClr val="000000"/>
                          </a:solidFill>
                          <a:effectLst/>
                          <a:latin typeface="Calibri" panose="020F0502020204030204" pitchFamily="34" charset="0"/>
                        </a:rPr>
                        <a:t>Number of Questions asked </a:t>
                      </a:r>
                      <a:endParaRPr lang="en-IN" sz="1800" b="1" i="0" u="none" strike="noStrike" dirty="0" smtClean="0">
                        <a:solidFill>
                          <a:srgbClr val="000000"/>
                        </a:solidFill>
                        <a:effectLst/>
                        <a:latin typeface="Calibri" panose="020F0502020204030204" pitchFamily="34" charset="0"/>
                      </a:endParaRPr>
                    </a:p>
                    <a:p>
                      <a:pPr algn="ctr" fontAlgn="ctr"/>
                      <a:r>
                        <a:rPr lang="en-IN" sz="1800" b="1" i="0" u="none" strike="noStrike" dirty="0" smtClean="0">
                          <a:solidFill>
                            <a:srgbClr val="000000"/>
                          </a:solidFill>
                          <a:effectLst/>
                          <a:latin typeface="Calibri" panose="020F0502020204030204" pitchFamily="34" charset="0"/>
                        </a:rPr>
                        <a:t>(</a:t>
                      </a:r>
                      <a:r>
                        <a:rPr lang="en-IN" sz="1800" b="1" i="0" u="none" strike="noStrike" dirty="0">
                          <a:solidFill>
                            <a:srgbClr val="000000"/>
                          </a:solidFill>
                          <a:effectLst/>
                          <a:latin typeface="Calibri" panose="020F0502020204030204" pitchFamily="34" charset="0"/>
                        </a:rPr>
                        <a:t>Mar '17 - Dec '17)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669158865"/>
                  </a:ext>
                </a:extLst>
              </a:tr>
              <a:tr h="610025">
                <a:tc>
                  <a:txBody>
                    <a:bodyPr/>
                    <a:lstStyle/>
                    <a:p>
                      <a:pPr algn="ctr" fontAlgn="b"/>
                      <a:r>
                        <a:rPr lang="en-IN" sz="1800" b="1" i="0" u="none" strike="noStrike" dirty="0">
                          <a:solidFill>
                            <a:srgbClr val="000000"/>
                          </a:solidFill>
                          <a:effectLst/>
                          <a:latin typeface="Calibri" panose="020F0502020204030204" pitchFamily="34" charset="0"/>
                        </a:rPr>
                        <a:t>BJP</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IN" sz="1800" b="0" i="0" u="none" strike="noStrike" dirty="0" smtClean="0">
                          <a:solidFill>
                            <a:srgbClr val="000000"/>
                          </a:solidFill>
                          <a:effectLst/>
                          <a:latin typeface="Calibri" panose="020F0502020204030204" pitchFamily="34" charset="0"/>
                        </a:rPr>
                        <a:t>240</a:t>
                      </a:r>
                      <a:endParaRPr lang="en-IN"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alibri" panose="020F0502020204030204" pitchFamily="34" charset="0"/>
                        </a:rPr>
                        <a:t> </a:t>
                      </a:r>
                      <a:r>
                        <a:rPr lang="en-IN" sz="1800" b="0" i="0" u="none" strike="noStrike" dirty="0" smtClean="0">
                          <a:solidFill>
                            <a:srgbClr val="000000"/>
                          </a:solidFill>
                          <a:effectLst/>
                          <a:latin typeface="Calibri" panose="020F0502020204030204" pitchFamily="34" charset="0"/>
                        </a:rPr>
                        <a:t>579</a:t>
                      </a:r>
                      <a:endParaRPr lang="en-IN"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0" i="0" u="none" strike="noStrike" dirty="0" smtClean="0">
                          <a:solidFill>
                            <a:srgbClr val="000000"/>
                          </a:solidFill>
                          <a:effectLst/>
                          <a:latin typeface="Calibri" panose="020F0502020204030204" pitchFamily="34" charset="0"/>
                        </a:rPr>
                        <a:t>272</a:t>
                      </a:r>
                      <a:endParaRPr lang="en-IN"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9101778"/>
                  </a:ext>
                </a:extLst>
              </a:tr>
              <a:tr h="610025">
                <a:tc>
                  <a:txBody>
                    <a:bodyPr/>
                    <a:lstStyle/>
                    <a:p>
                      <a:pPr algn="ctr" fontAlgn="b"/>
                      <a:r>
                        <a:rPr lang="en-IN" sz="1800" b="1" i="0" u="none" strike="noStrike" dirty="0" smtClean="0">
                          <a:solidFill>
                            <a:srgbClr val="000000"/>
                          </a:solidFill>
                          <a:effectLst/>
                          <a:latin typeface="Calibri" panose="020F0502020204030204" pitchFamily="34" charset="0"/>
                        </a:rPr>
                        <a:t>SS</a:t>
                      </a:r>
                      <a:endParaRPr lang="en-IN" sz="18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IN" sz="1800" b="0" i="0" u="none" strike="noStrike" dirty="0">
                          <a:solidFill>
                            <a:srgbClr val="000000"/>
                          </a:solidFill>
                          <a:effectLst/>
                          <a:latin typeface="Calibri" panose="020F0502020204030204" pitchFamily="34" charset="0"/>
                        </a:rPr>
                        <a:t> </a:t>
                      </a:r>
                      <a:r>
                        <a:rPr lang="en-IN" sz="1800" b="0" i="0" u="none" strike="noStrike" dirty="0" smtClean="0">
                          <a:solidFill>
                            <a:srgbClr val="000000"/>
                          </a:solidFill>
                          <a:effectLst/>
                          <a:latin typeface="Calibri" panose="020F0502020204030204" pitchFamily="34" charset="0"/>
                        </a:rPr>
                        <a:t>39</a:t>
                      </a:r>
                      <a:endParaRPr lang="en-IN"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alibri" panose="020F0502020204030204" pitchFamily="34" charset="0"/>
                        </a:rPr>
                        <a:t> </a:t>
                      </a:r>
                      <a:r>
                        <a:rPr lang="en-IN" sz="1800" b="0" i="0" u="none" strike="noStrike" dirty="0" smtClean="0">
                          <a:solidFill>
                            <a:srgbClr val="000000"/>
                          </a:solidFill>
                          <a:effectLst/>
                          <a:latin typeface="Calibri" panose="020F0502020204030204" pitchFamily="34" charset="0"/>
                        </a:rPr>
                        <a:t>1380</a:t>
                      </a:r>
                      <a:endParaRPr lang="en-IN"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alibri" panose="020F0502020204030204" pitchFamily="34" charset="0"/>
                        </a:rPr>
                        <a:t> </a:t>
                      </a:r>
                      <a:r>
                        <a:rPr lang="en-IN" sz="1800" b="0" i="0" u="none" strike="noStrike" dirty="0" smtClean="0">
                          <a:solidFill>
                            <a:srgbClr val="000000"/>
                          </a:solidFill>
                          <a:effectLst/>
                          <a:latin typeface="Calibri" panose="020F0502020204030204" pitchFamily="34" charset="0"/>
                        </a:rPr>
                        <a:t>104</a:t>
                      </a:r>
                      <a:endParaRPr lang="en-IN"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1579240"/>
                  </a:ext>
                </a:extLst>
              </a:tr>
              <a:tr h="610025">
                <a:tc>
                  <a:txBody>
                    <a:bodyPr/>
                    <a:lstStyle/>
                    <a:p>
                      <a:pPr algn="ctr" fontAlgn="b"/>
                      <a:r>
                        <a:rPr lang="en-IN" sz="1800" b="1" i="0" u="none" strike="noStrike" dirty="0" smtClean="0">
                          <a:solidFill>
                            <a:srgbClr val="000000"/>
                          </a:solidFill>
                          <a:effectLst/>
                          <a:latin typeface="Calibri" panose="020F0502020204030204" pitchFamily="34" charset="0"/>
                        </a:rPr>
                        <a:t>INC</a:t>
                      </a:r>
                      <a:endParaRPr lang="en-IN" sz="18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IN" sz="1800" b="0" i="0" u="none" strike="noStrike" dirty="0">
                          <a:solidFill>
                            <a:srgbClr val="000000"/>
                          </a:solidFill>
                          <a:effectLst/>
                          <a:latin typeface="Calibri" panose="020F0502020204030204" pitchFamily="34" charset="0"/>
                        </a:rPr>
                        <a:t> </a:t>
                      </a:r>
                      <a:r>
                        <a:rPr lang="en-IN" sz="1800" b="0" i="0" u="none" strike="noStrike" dirty="0" smtClean="0">
                          <a:solidFill>
                            <a:srgbClr val="000000"/>
                          </a:solidFill>
                          <a:effectLst/>
                          <a:latin typeface="Calibri" panose="020F0502020204030204" pitchFamily="34" charset="0"/>
                        </a:rPr>
                        <a:t>62</a:t>
                      </a:r>
                      <a:endParaRPr lang="en-IN"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alibri" panose="020F0502020204030204" pitchFamily="34" charset="0"/>
                        </a:rPr>
                        <a:t> </a:t>
                      </a:r>
                      <a:r>
                        <a:rPr lang="en-IN" sz="1800" b="0" i="0" u="none" strike="noStrike" dirty="0" smtClean="0">
                          <a:solidFill>
                            <a:srgbClr val="000000"/>
                          </a:solidFill>
                          <a:effectLst/>
                          <a:latin typeface="Calibri" panose="020F0502020204030204" pitchFamily="34" charset="0"/>
                        </a:rPr>
                        <a:t>786</a:t>
                      </a:r>
                      <a:endParaRPr lang="en-IN"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alibri" panose="020F0502020204030204" pitchFamily="34" charset="0"/>
                        </a:rPr>
                        <a:t> </a:t>
                      </a:r>
                      <a:r>
                        <a:rPr lang="en-IN" sz="1800" b="0" i="0" u="none" strike="noStrike" dirty="0" smtClean="0">
                          <a:solidFill>
                            <a:srgbClr val="000000"/>
                          </a:solidFill>
                          <a:effectLst/>
                          <a:latin typeface="Calibri" panose="020F0502020204030204" pitchFamily="34" charset="0"/>
                        </a:rPr>
                        <a:t>34</a:t>
                      </a:r>
                      <a:endParaRPr lang="en-IN"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8616311"/>
                  </a:ext>
                </a:extLst>
              </a:tr>
              <a:tr h="640526">
                <a:tc>
                  <a:txBody>
                    <a:bodyPr/>
                    <a:lstStyle/>
                    <a:p>
                      <a:pPr algn="ctr" fontAlgn="b"/>
                      <a:r>
                        <a:rPr lang="en-IN" sz="1800" b="1" i="0" u="none" strike="noStrike">
                          <a:solidFill>
                            <a:srgbClr val="000000"/>
                          </a:solidFill>
                          <a:effectLst/>
                          <a:latin typeface="Calibri" panose="020F0502020204030204" pitchFamily="34" charset="0"/>
                        </a:rPr>
                        <a:t>NCP</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b"/>
                      <a:r>
                        <a:rPr lang="en-IN" sz="1800" b="0" i="0" u="none" strike="noStrike" dirty="0">
                          <a:solidFill>
                            <a:srgbClr val="000000"/>
                          </a:solidFill>
                          <a:effectLst/>
                          <a:latin typeface="Calibri" panose="020F0502020204030204" pitchFamily="34" charset="0"/>
                        </a:rPr>
                        <a:t> </a:t>
                      </a:r>
                      <a:r>
                        <a:rPr lang="en-IN" sz="1800" b="0" i="0" u="none" strike="noStrike" dirty="0" smtClean="0">
                          <a:solidFill>
                            <a:srgbClr val="000000"/>
                          </a:solidFill>
                          <a:effectLst/>
                          <a:latin typeface="Calibri" panose="020F0502020204030204" pitchFamily="34" charset="0"/>
                        </a:rPr>
                        <a:t>71</a:t>
                      </a:r>
                      <a:endParaRPr lang="en-IN"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alibri" panose="020F0502020204030204" pitchFamily="34" charset="0"/>
                        </a:rPr>
                        <a:t> </a:t>
                      </a:r>
                      <a:r>
                        <a:rPr lang="en-IN" sz="1800" b="0" i="0" u="none" strike="noStrike" dirty="0" smtClean="0">
                          <a:solidFill>
                            <a:srgbClr val="000000"/>
                          </a:solidFill>
                          <a:effectLst/>
                          <a:latin typeface="Calibri" panose="020F0502020204030204" pitchFamily="34" charset="0"/>
                        </a:rPr>
                        <a:t>345</a:t>
                      </a:r>
                      <a:endParaRPr lang="en-IN"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alibri" panose="020F0502020204030204" pitchFamily="34" charset="0"/>
                        </a:rPr>
                        <a:t> </a:t>
                      </a:r>
                      <a:r>
                        <a:rPr lang="en-IN" sz="1800" b="0" i="0" u="none" strike="noStrike" dirty="0" smtClean="0">
                          <a:solidFill>
                            <a:srgbClr val="000000"/>
                          </a:solidFill>
                          <a:effectLst/>
                          <a:latin typeface="Calibri" panose="020F0502020204030204" pitchFamily="34" charset="0"/>
                        </a:rPr>
                        <a:t>23</a:t>
                      </a:r>
                      <a:endParaRPr lang="en-IN"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3560542"/>
                  </a:ext>
                </a:extLst>
              </a:tr>
            </a:tbl>
          </a:graphicData>
        </a:graphic>
      </p:graphicFrame>
      <p:pic>
        <p:nvPicPr>
          <p:cNvPr id="6" name="Picture 5" descr="\\Backupserver\d drive\official_backup_priyanka\Admin\logo\praja new logo.jpg"/>
          <p:cNvPicPr/>
          <p:nvPr/>
        </p:nvPicPr>
        <p:blipFill>
          <a:blip r:embed="rId2"/>
          <a:srcRect/>
          <a:stretch>
            <a:fillRect/>
          </a:stretch>
        </p:blipFill>
        <p:spPr bwMode="auto">
          <a:xfrm>
            <a:off x="11491339" y="135282"/>
            <a:ext cx="582898" cy="414920"/>
          </a:xfrm>
          <a:prstGeom prst="rect">
            <a:avLst/>
          </a:prstGeom>
          <a:noFill/>
          <a:ln w="9525">
            <a:noFill/>
            <a:miter lim="800000"/>
            <a:headEnd/>
            <a:tailEnd/>
          </a:ln>
        </p:spPr>
      </p:pic>
      <p:sp>
        <p:nvSpPr>
          <p:cNvPr id="5" name="TextBox 4"/>
          <p:cNvSpPr txBox="1"/>
          <p:nvPr/>
        </p:nvSpPr>
        <p:spPr>
          <a:xfrm>
            <a:off x="838202" y="5499513"/>
            <a:ext cx="10515599" cy="369332"/>
          </a:xfrm>
          <a:prstGeom prst="rect">
            <a:avLst/>
          </a:prstGeom>
          <a:noFill/>
        </p:spPr>
        <p:txBody>
          <a:bodyPr wrap="square" rtlCol="0">
            <a:spAutoFit/>
          </a:bodyPr>
          <a:lstStyle/>
          <a:p>
            <a:r>
              <a:rPr lang="en-IN" dirty="0" smtClean="0"/>
              <a:t>* ‘</a:t>
            </a:r>
            <a:r>
              <a:rPr lang="en-IN" b="1" dirty="0" smtClean="0"/>
              <a:t>Sub-points’ indicate number of promises made in the manifesto </a:t>
            </a:r>
            <a:r>
              <a:rPr lang="en-IN" b="1" smtClean="0"/>
              <a:t>of the concerned </a:t>
            </a:r>
            <a:r>
              <a:rPr lang="en-IN" b="1" dirty="0" smtClean="0"/>
              <a:t>party</a:t>
            </a:r>
            <a:endParaRPr lang="en-IN" b="1" dirty="0"/>
          </a:p>
        </p:txBody>
      </p:sp>
    </p:spTree>
    <p:extLst>
      <p:ext uri="{BB962C8B-B14F-4D97-AF65-F5344CB8AC3E}">
        <p14:creationId xmlns:p14="http://schemas.microsoft.com/office/powerpoint/2010/main" val="23576928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1" y="2236398"/>
            <a:ext cx="10515600" cy="3485807"/>
          </a:xfrm>
        </p:spPr>
        <p:txBody>
          <a:bodyPr anchor="ctr">
            <a:noAutofit/>
          </a:bodyPr>
          <a:lstStyle/>
          <a:p>
            <a:pPr marL="342900" lvl="0" indent="-342900" algn="just">
              <a:spcAft>
                <a:spcPts val="0"/>
              </a:spcAft>
              <a:buFont typeface="Symbol" panose="05050102010706020507" pitchFamily="18" charset="2"/>
              <a:buChar char=""/>
            </a:pPr>
            <a:r>
              <a:rPr lang="en-IN" sz="1800" dirty="0">
                <a:ea typeface="Times New Roman" panose="02020603050405020304" pitchFamily="18" charset="0"/>
                <a:cs typeface="Times New Roman" panose="02020603050405020304" pitchFamily="18" charset="0"/>
              </a:rPr>
              <a:t>Creating an </a:t>
            </a:r>
            <a:r>
              <a:rPr lang="en-IN" sz="1800" b="1" dirty="0">
                <a:ea typeface="Times New Roman" panose="02020603050405020304" pitchFamily="18" charset="0"/>
                <a:cs typeface="Times New Roman" panose="02020603050405020304" pitchFamily="18" charset="0"/>
              </a:rPr>
              <a:t>Open Dashboard </a:t>
            </a:r>
            <a:r>
              <a:rPr lang="en-IN" sz="1800" dirty="0">
                <a:ea typeface="Times New Roman" panose="02020603050405020304" pitchFamily="18" charset="0"/>
                <a:cs typeface="Times New Roman" panose="02020603050405020304" pitchFamily="18" charset="0"/>
              </a:rPr>
              <a:t>on </a:t>
            </a:r>
            <a:r>
              <a:rPr lang="en-IN" sz="1800" dirty="0" smtClean="0">
                <a:ea typeface="Times New Roman" panose="02020603050405020304" pitchFamily="18" charset="0"/>
                <a:cs typeface="Times New Roman" panose="02020603050405020304" pitchFamily="18" charset="0"/>
              </a:rPr>
              <a:t>the Municipal Corporation of Greater Mumbai (MCGM) </a:t>
            </a:r>
            <a:r>
              <a:rPr lang="en-IN" sz="1800" dirty="0">
                <a:ea typeface="Times New Roman" panose="02020603050405020304" pitchFamily="18" charset="0"/>
                <a:cs typeface="Times New Roman" panose="02020603050405020304" pitchFamily="18" charset="0"/>
              </a:rPr>
              <a:t>website to monitor and evaluate civic complaints, they believe, will allow elected representatives and administration officials in overseeing the corporation’s performance on a real-time basis. </a:t>
            </a:r>
            <a:r>
              <a:rPr lang="en-IN" sz="1800" i="1" dirty="0" smtClean="0">
                <a:ea typeface="Times New Roman" panose="02020603050405020304" pitchFamily="18" charset="0"/>
                <a:cs typeface="Times New Roman" panose="02020603050405020304" pitchFamily="18" charset="0"/>
              </a:rPr>
              <a:t>This </a:t>
            </a:r>
            <a:r>
              <a:rPr lang="en-IN" sz="1800" i="1" dirty="0">
                <a:ea typeface="Times New Roman" panose="02020603050405020304" pitchFamily="18" charset="0"/>
                <a:cs typeface="Times New Roman" panose="02020603050405020304" pitchFamily="18" charset="0"/>
              </a:rPr>
              <a:t>move will also be an encouraging step towards Open Government Data. </a:t>
            </a:r>
            <a:endParaRPr lang="en-IN" sz="1800" i="1" dirty="0">
              <a:ea typeface="Times New Roman" panose="02020603050405020304" pitchFamily="18" charset="0"/>
            </a:endParaRPr>
          </a:p>
          <a:p>
            <a:pPr marL="342900" lvl="0" indent="-342900" algn="just">
              <a:spcAft>
                <a:spcPts val="0"/>
              </a:spcAft>
              <a:buFont typeface="Symbol" panose="05050102010706020507" pitchFamily="18" charset="2"/>
              <a:buChar char=""/>
            </a:pPr>
            <a:r>
              <a:rPr lang="en-IN" sz="1800" dirty="0">
                <a:ea typeface="Times New Roman" panose="02020603050405020304" pitchFamily="18" charset="0"/>
                <a:cs typeface="Times New Roman" panose="02020603050405020304" pitchFamily="18" charset="0"/>
              </a:rPr>
              <a:t>Additionally, the </a:t>
            </a:r>
            <a:r>
              <a:rPr lang="en-IN" sz="1800" dirty="0" smtClean="0">
                <a:ea typeface="Times New Roman" panose="02020603050405020304" pitchFamily="18" charset="0"/>
                <a:cs typeface="Times New Roman" panose="02020603050405020304" pitchFamily="18" charset="0"/>
              </a:rPr>
              <a:t>MCGM </a:t>
            </a:r>
            <a:r>
              <a:rPr lang="en-IN" sz="1800" dirty="0">
                <a:ea typeface="Times New Roman" panose="02020603050405020304" pitchFamily="18" charset="0"/>
                <a:cs typeface="Times New Roman" panose="02020603050405020304" pitchFamily="18" charset="0"/>
              </a:rPr>
              <a:t>must strictly adhere to </a:t>
            </a:r>
            <a:r>
              <a:rPr lang="en-IN" sz="1800" b="1" dirty="0">
                <a:ea typeface="Times New Roman" panose="02020603050405020304" pitchFamily="18" charset="0"/>
                <a:cs typeface="Times New Roman" panose="02020603050405020304" pitchFamily="18" charset="0"/>
              </a:rPr>
              <a:t>rigorous filling of the ‘Councillor Code’. </a:t>
            </a:r>
            <a:r>
              <a:rPr lang="en-IN" sz="1800" i="1" dirty="0" smtClean="0">
                <a:ea typeface="Times New Roman" panose="02020603050405020304" pitchFamily="18" charset="0"/>
                <a:cs typeface="Times New Roman" panose="02020603050405020304" pitchFamily="18" charset="0"/>
              </a:rPr>
              <a:t>Making </a:t>
            </a:r>
            <a:r>
              <a:rPr lang="en-IN" sz="1800" i="1" dirty="0">
                <a:ea typeface="Times New Roman" panose="02020603050405020304" pitchFamily="18" charset="0"/>
                <a:cs typeface="Times New Roman" panose="02020603050405020304" pitchFamily="18" charset="0"/>
              </a:rPr>
              <a:t>filling of the councillor code mandatory will go a long way in addressing the lack of accountability in the working of the civic body. </a:t>
            </a:r>
            <a:endParaRPr lang="en-IN" sz="1800" i="1" dirty="0" smtClean="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IN" sz="1800" dirty="0" smtClean="0">
                <a:ea typeface="Times New Roman" panose="02020603050405020304" pitchFamily="18" charset="0"/>
                <a:cs typeface="Times New Roman" panose="02020603050405020304" pitchFamily="18" charset="0"/>
              </a:rPr>
              <a:t>Finally</a:t>
            </a:r>
            <a:r>
              <a:rPr lang="en-IN" sz="1800" dirty="0">
                <a:ea typeface="Times New Roman" panose="02020603050405020304" pitchFamily="18" charset="0"/>
                <a:cs typeface="Times New Roman" panose="02020603050405020304" pitchFamily="18" charset="0"/>
              </a:rPr>
              <a:t>, a </a:t>
            </a:r>
            <a:r>
              <a:rPr lang="en-IN" sz="1800" b="1" dirty="0">
                <a:ea typeface="Times New Roman" panose="02020603050405020304" pitchFamily="18" charset="0"/>
                <a:cs typeface="Times New Roman" panose="02020603050405020304" pitchFamily="18" charset="0"/>
              </a:rPr>
              <a:t>Citizen Feedback mechanism </a:t>
            </a:r>
            <a:r>
              <a:rPr lang="en-IN" sz="1800" dirty="0">
                <a:ea typeface="Times New Roman" panose="02020603050405020304" pitchFamily="18" charset="0"/>
                <a:cs typeface="Times New Roman" panose="02020603050405020304" pitchFamily="18" charset="0"/>
              </a:rPr>
              <a:t>for gauging citizens’ satisfaction with the solution to their problems must be created. </a:t>
            </a:r>
            <a:endParaRPr lang="en-IN" sz="1800" dirty="0">
              <a:ea typeface="Times New Roman" panose="02020603050405020304" pitchFamily="18" charset="0"/>
            </a:endParaRPr>
          </a:p>
          <a:p>
            <a:pPr marL="342900" indent="-342900" algn="just">
              <a:lnSpc>
                <a:spcPct val="115000"/>
              </a:lnSpc>
              <a:spcAft>
                <a:spcPts val="1000"/>
              </a:spcAft>
              <a:buFont typeface="Symbol" panose="05050102010706020507" pitchFamily="18" charset="2"/>
              <a:buChar char=""/>
            </a:pPr>
            <a:r>
              <a:rPr lang="en-IN" sz="1800" dirty="0">
                <a:ea typeface="Calibri" panose="020F0502020204030204" pitchFamily="34" charset="0"/>
                <a:cs typeface="Times New Roman" panose="02020603050405020304" pitchFamily="18" charset="0"/>
              </a:rPr>
              <a:t>Just like the ‘power of the purse’ at the national level is with the </a:t>
            </a:r>
            <a:r>
              <a:rPr lang="en-IN" sz="1800" dirty="0" err="1">
                <a:ea typeface="Calibri" panose="020F0502020204030204" pitchFamily="34" charset="0"/>
                <a:cs typeface="Times New Roman" panose="02020603050405020304" pitchFamily="18" charset="0"/>
              </a:rPr>
              <a:t>Lok</a:t>
            </a:r>
            <a:r>
              <a:rPr lang="en-IN" sz="1800" dirty="0">
                <a:ea typeface="Calibri" panose="020F0502020204030204" pitchFamily="34" charset="0"/>
                <a:cs typeface="Times New Roman" panose="02020603050405020304" pitchFamily="18" charset="0"/>
              </a:rPr>
              <a:t> Sabha, the elected House, the preparation and presentation of the budget should be a </a:t>
            </a:r>
            <a:r>
              <a:rPr lang="en-IN" sz="1800" b="1" dirty="0">
                <a:ea typeface="Calibri" panose="020F0502020204030204" pitchFamily="34" charset="0"/>
                <a:cs typeface="Times New Roman" panose="02020603050405020304" pitchFamily="18" charset="0"/>
              </a:rPr>
              <a:t>responsibility of the elected (deliberative) body </a:t>
            </a:r>
            <a:r>
              <a:rPr lang="en-IN" sz="1800" dirty="0">
                <a:ea typeface="Calibri" panose="020F0502020204030204" pitchFamily="34" charset="0"/>
                <a:cs typeface="Times New Roman" panose="02020603050405020304" pitchFamily="18" charset="0"/>
              </a:rPr>
              <a:t>of </a:t>
            </a:r>
            <a:r>
              <a:rPr lang="en-IN" sz="1800" dirty="0" smtClean="0">
                <a:ea typeface="Calibri" panose="020F0502020204030204" pitchFamily="34" charset="0"/>
                <a:cs typeface="Times New Roman" panose="02020603050405020304" pitchFamily="18" charset="0"/>
              </a:rPr>
              <a:t>the MCGM.</a:t>
            </a:r>
            <a:endParaRPr lang="en-IN" sz="1800" dirty="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itle 1"/>
          <p:cNvSpPr>
            <a:spLocks noGrp="1"/>
          </p:cNvSpPr>
          <p:nvPr>
            <p:ph type="title"/>
          </p:nvPr>
        </p:nvSpPr>
        <p:spPr>
          <a:xfrm>
            <a:off x="838201" y="478595"/>
            <a:ext cx="10515600" cy="896166"/>
          </a:xfrm>
        </p:spPr>
        <p:txBody>
          <a:bodyPr>
            <a:normAutofit/>
          </a:bodyPr>
          <a:lstStyle/>
          <a:p>
            <a:pPr algn="ctr"/>
            <a:r>
              <a:rPr lang="en-US" sz="4000" b="1" smtClean="0"/>
              <a:t>What </a:t>
            </a:r>
            <a:r>
              <a:rPr lang="en-US" sz="4000" b="1" smtClean="0"/>
              <a:t>needs </a:t>
            </a:r>
            <a:r>
              <a:rPr lang="en-US" sz="4000" b="1" dirty="0" smtClean="0"/>
              <a:t>to be done</a:t>
            </a:r>
            <a:endParaRPr lang="en-IN" sz="4000" b="1" dirty="0"/>
          </a:p>
        </p:txBody>
      </p:sp>
      <p:sp>
        <p:nvSpPr>
          <p:cNvPr id="4" name="Slide Number Placeholder 3"/>
          <p:cNvSpPr>
            <a:spLocks noGrp="1"/>
          </p:cNvSpPr>
          <p:nvPr>
            <p:ph type="sldNum" sz="quarter" idx="12"/>
          </p:nvPr>
        </p:nvSpPr>
        <p:spPr/>
        <p:txBody>
          <a:bodyPr/>
          <a:lstStyle/>
          <a:p>
            <a:fld id="{FAEA1C2C-7BDA-4272-BE31-14302BC135C8}" type="slidenum">
              <a:rPr lang="en-IN" smtClean="0"/>
              <a:t>13</a:t>
            </a:fld>
            <a:endParaRPr lang="en-IN"/>
          </a:p>
        </p:txBody>
      </p:sp>
      <p:pic>
        <p:nvPicPr>
          <p:cNvPr id="6" name="Picture 5" descr="\\Backupserver\d drive\official_backup_priyanka\Admin\logo\praja new logo.jpg"/>
          <p:cNvPicPr/>
          <p:nvPr/>
        </p:nvPicPr>
        <p:blipFill>
          <a:blip r:embed="rId2"/>
          <a:srcRect/>
          <a:stretch>
            <a:fillRect/>
          </a:stretch>
        </p:blipFill>
        <p:spPr bwMode="auto">
          <a:xfrm>
            <a:off x="11491339" y="135282"/>
            <a:ext cx="582898" cy="414920"/>
          </a:xfrm>
          <a:prstGeom prst="rect">
            <a:avLst/>
          </a:prstGeom>
          <a:noFill/>
          <a:ln w="9525">
            <a:noFill/>
            <a:miter lim="800000"/>
            <a:headEnd/>
            <a:tailEnd/>
          </a:ln>
        </p:spPr>
      </p:pic>
    </p:spTree>
    <p:extLst>
      <p:ext uri="{BB962C8B-B14F-4D97-AF65-F5344CB8AC3E}">
        <p14:creationId xmlns:p14="http://schemas.microsoft.com/office/powerpoint/2010/main" val="113352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9331037" y="6276297"/>
            <a:ext cx="2743200" cy="365125"/>
          </a:xfrm>
        </p:spPr>
        <p:txBody>
          <a:bodyPr/>
          <a:lstStyle/>
          <a:p>
            <a:fld id="{FAEA1C2C-7BDA-4272-BE31-14302BC135C8}" type="slidenum">
              <a:rPr lang="en-IN" smtClean="0"/>
              <a:t>2</a:t>
            </a:fld>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2321961314"/>
              </p:ext>
            </p:extLst>
          </p:nvPr>
        </p:nvGraphicFramePr>
        <p:xfrm>
          <a:off x="376962" y="573574"/>
          <a:ext cx="10784725" cy="6036632"/>
        </p:xfrm>
        <a:graphic>
          <a:graphicData uri="http://schemas.openxmlformats.org/drawingml/2006/table">
            <a:tbl>
              <a:tblPr firstRow="1" firstCol="1" bandRow="1"/>
              <a:tblGrid>
                <a:gridCol w="5004744">
                  <a:extLst>
                    <a:ext uri="{9D8B030D-6E8A-4147-A177-3AD203B41FA5}">
                      <a16:colId xmlns:a16="http://schemas.microsoft.com/office/drawing/2014/main" val="1156326958"/>
                    </a:ext>
                  </a:extLst>
                </a:gridCol>
                <a:gridCol w="1557030">
                  <a:extLst>
                    <a:ext uri="{9D8B030D-6E8A-4147-A177-3AD203B41FA5}">
                      <a16:colId xmlns:a16="http://schemas.microsoft.com/office/drawing/2014/main" val="3275022034"/>
                    </a:ext>
                  </a:extLst>
                </a:gridCol>
                <a:gridCol w="1557030">
                  <a:extLst>
                    <a:ext uri="{9D8B030D-6E8A-4147-A177-3AD203B41FA5}">
                      <a16:colId xmlns:a16="http://schemas.microsoft.com/office/drawing/2014/main" val="2382828350"/>
                    </a:ext>
                  </a:extLst>
                </a:gridCol>
                <a:gridCol w="1373849">
                  <a:extLst>
                    <a:ext uri="{9D8B030D-6E8A-4147-A177-3AD203B41FA5}">
                      <a16:colId xmlns:a16="http://schemas.microsoft.com/office/drawing/2014/main" val="2312931131"/>
                    </a:ext>
                  </a:extLst>
                </a:gridCol>
                <a:gridCol w="1292072">
                  <a:extLst>
                    <a:ext uri="{9D8B030D-6E8A-4147-A177-3AD203B41FA5}">
                      <a16:colId xmlns:a16="http://schemas.microsoft.com/office/drawing/2014/main" val="264055010"/>
                    </a:ext>
                  </a:extLst>
                </a:gridCol>
              </a:tblGrid>
              <a:tr h="542373">
                <a:tc rowSpan="2">
                  <a:txBody>
                    <a:bodyPr/>
                    <a:lstStyle/>
                    <a:p>
                      <a:pPr algn="ctr">
                        <a:lnSpc>
                          <a:spcPct val="115000"/>
                        </a:lnSpc>
                        <a:spcAft>
                          <a:spcPts val="0"/>
                        </a:spcAft>
                      </a:pPr>
                      <a:r>
                        <a:rPr lang="en-IN"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Complaint Type</a:t>
                      </a:r>
                      <a:endParaRPr lang="en-IN"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6977" marR="56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2">
                  <a:txBody>
                    <a:bodyPr/>
                    <a:lstStyle/>
                    <a:p>
                      <a:pPr algn="ctr">
                        <a:lnSpc>
                          <a:spcPct val="115000"/>
                        </a:lnSpc>
                        <a:spcAft>
                          <a:spcPts val="0"/>
                        </a:spcAft>
                      </a:pPr>
                      <a:r>
                        <a:rPr lang="en-IN"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 complaints received</a:t>
                      </a:r>
                      <a:endParaRPr lang="en-IN"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6977" marR="56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IN"/>
                    </a:p>
                  </a:txBody>
                  <a:tcPr/>
                </a:tc>
                <a:tc gridSpan="2">
                  <a:txBody>
                    <a:bodyPr/>
                    <a:lstStyle/>
                    <a:p>
                      <a:pPr algn="ctr">
                        <a:lnSpc>
                          <a:spcPct val="115000"/>
                        </a:lnSpc>
                        <a:spcAft>
                          <a:spcPts val="0"/>
                        </a:spcAft>
                      </a:pPr>
                      <a:r>
                        <a:rPr lang="en-IN"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Average days to resolve a complaint</a:t>
                      </a:r>
                      <a:endParaRPr lang="en-IN"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6977" marR="56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IN"/>
                    </a:p>
                  </a:txBody>
                  <a:tcPr/>
                </a:tc>
                <a:extLst>
                  <a:ext uri="{0D108BD9-81ED-4DB2-BD59-A6C34878D82A}">
                    <a16:rowId xmlns:a16="http://schemas.microsoft.com/office/drawing/2014/main" val="4266858568"/>
                  </a:ext>
                </a:extLst>
              </a:tr>
              <a:tr h="508590">
                <a:tc vMerge="1">
                  <a:txBody>
                    <a:bodyPr/>
                    <a:lstStyle/>
                    <a:p>
                      <a:endParaRPr lang="en-IN"/>
                    </a:p>
                  </a:txBody>
                  <a:tcPr/>
                </a:tc>
                <a:tc>
                  <a:txBody>
                    <a:bodyPr/>
                    <a:lstStyle/>
                    <a:p>
                      <a:pPr algn="ctr">
                        <a:lnSpc>
                          <a:spcPct val="115000"/>
                        </a:lnSpc>
                        <a:spcAft>
                          <a:spcPts val="0"/>
                        </a:spcAft>
                      </a:pPr>
                      <a:r>
                        <a:rPr lang="en-IN" sz="1400" b="1" dirty="0">
                          <a:effectLst/>
                          <a:latin typeface="Calibri" panose="020F0502020204030204" pitchFamily="34" charset="0"/>
                          <a:ea typeface="Times New Roman" panose="02020603050405020304" pitchFamily="18" charset="0"/>
                          <a:cs typeface="Calibri" panose="020F0502020204030204" pitchFamily="34" charset="0"/>
                        </a:rPr>
                        <a:t>2016</a:t>
                      </a:r>
                      <a:endParaRPr lang="en-IN"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6977" marR="56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en-IN" sz="1400" b="1" dirty="0">
                          <a:effectLst/>
                          <a:latin typeface="Calibri" panose="020F0502020204030204" pitchFamily="34" charset="0"/>
                          <a:ea typeface="Times New Roman" panose="02020603050405020304" pitchFamily="18" charset="0"/>
                          <a:cs typeface="Calibri" panose="020F0502020204030204" pitchFamily="34" charset="0"/>
                        </a:rPr>
                        <a:t>2017</a:t>
                      </a:r>
                      <a:endParaRPr lang="en-IN"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6977" marR="56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en-IN"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2016</a:t>
                      </a:r>
                      <a:endParaRPr lang="en-IN"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6977" marR="56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en-IN" sz="14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2017</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6977" marR="56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759645362"/>
                  </a:ext>
                </a:extLst>
              </a:tr>
              <a:tr h="225722">
                <a:tc>
                  <a:txBody>
                    <a:bodyPr/>
                    <a:lstStyle/>
                    <a:p>
                      <a:pPr>
                        <a:lnSpc>
                          <a:spcPct val="115000"/>
                        </a:lnSpc>
                        <a:spcAft>
                          <a:spcPts val="0"/>
                        </a:spcAft>
                      </a:pPr>
                      <a:r>
                        <a:rPr lang="en-IN" sz="1400">
                          <a:effectLst/>
                          <a:latin typeface="Calibri" panose="020F0502020204030204" pitchFamily="34" charset="0"/>
                          <a:ea typeface="Times New Roman" panose="02020603050405020304" pitchFamily="18" charset="0"/>
                          <a:cs typeface="Calibri" panose="020F0502020204030204" pitchFamily="34" charset="0"/>
                        </a:rPr>
                        <a:t>Roads</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6977" marR="56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13,475</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11,606</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21</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49</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9831785"/>
                  </a:ext>
                </a:extLst>
              </a:tr>
              <a:tr h="225722">
                <a:tc>
                  <a:txBody>
                    <a:bodyPr/>
                    <a:lstStyle/>
                    <a:p>
                      <a:pPr>
                        <a:lnSpc>
                          <a:spcPct val="115000"/>
                        </a:lnSpc>
                        <a:spcAft>
                          <a:spcPts val="0"/>
                        </a:spcAft>
                      </a:pPr>
                      <a:r>
                        <a:rPr lang="en-IN" sz="1400">
                          <a:effectLst/>
                          <a:latin typeface="Calibri" panose="020F0502020204030204" pitchFamily="34" charset="0"/>
                          <a:ea typeface="Times New Roman" panose="02020603050405020304" pitchFamily="18" charset="0"/>
                          <a:cs typeface="Calibri" panose="020F0502020204030204" pitchFamily="34" charset="0"/>
                        </a:rPr>
                        <a:t>Buildings</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6977" marR="56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16,257</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19,267</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29</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86</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9230389"/>
                  </a:ext>
                </a:extLst>
              </a:tr>
              <a:tr h="225722">
                <a:tc>
                  <a:txBody>
                    <a:bodyPr/>
                    <a:lstStyle/>
                    <a:p>
                      <a:pPr>
                        <a:lnSpc>
                          <a:spcPct val="115000"/>
                        </a:lnSpc>
                        <a:spcAft>
                          <a:spcPts val="0"/>
                        </a:spcAft>
                      </a:pPr>
                      <a:r>
                        <a:rPr lang="en-IN" sz="1400">
                          <a:effectLst/>
                          <a:latin typeface="Calibri" panose="020F0502020204030204" pitchFamily="34" charset="0"/>
                          <a:ea typeface="Times New Roman" panose="02020603050405020304" pitchFamily="18" charset="0"/>
                          <a:cs typeface="Calibri" panose="020F0502020204030204" pitchFamily="34" charset="0"/>
                        </a:rPr>
                        <a:t>Drainage</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6977" marR="56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12,269</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15,940</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14</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43</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5331668"/>
                  </a:ext>
                </a:extLst>
              </a:tr>
              <a:tr h="225722">
                <a:tc>
                  <a:txBody>
                    <a:bodyPr/>
                    <a:lstStyle/>
                    <a:p>
                      <a:pPr>
                        <a:lnSpc>
                          <a:spcPct val="115000"/>
                        </a:lnSpc>
                        <a:spcAft>
                          <a:spcPts val="0"/>
                        </a:spcAft>
                      </a:pPr>
                      <a:r>
                        <a:rPr lang="en-IN" sz="1400">
                          <a:effectLst/>
                          <a:latin typeface="Calibri" panose="020F0502020204030204" pitchFamily="34" charset="0"/>
                          <a:ea typeface="Times New Roman" panose="02020603050405020304" pitchFamily="18" charset="0"/>
                          <a:cs typeface="Calibri" panose="020F0502020204030204" pitchFamily="34" charset="0"/>
                        </a:rPr>
                        <a:t>Water Supply</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6977" marR="56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7,246</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6,959</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19</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39</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5304021"/>
                  </a:ext>
                </a:extLst>
              </a:tr>
              <a:tr h="225722">
                <a:tc>
                  <a:txBody>
                    <a:bodyPr/>
                    <a:lstStyle/>
                    <a:p>
                      <a:pPr>
                        <a:lnSpc>
                          <a:spcPct val="115000"/>
                        </a:lnSpc>
                        <a:spcAft>
                          <a:spcPts val="0"/>
                        </a:spcAft>
                      </a:pPr>
                      <a:r>
                        <a:rPr lang="en-IN" sz="1400">
                          <a:effectLst/>
                          <a:latin typeface="Calibri" panose="020F0502020204030204" pitchFamily="34" charset="0"/>
                          <a:ea typeface="Times New Roman" panose="02020603050405020304" pitchFamily="18" charset="0"/>
                          <a:cs typeface="Calibri" panose="020F0502020204030204" pitchFamily="34" charset="0"/>
                        </a:rPr>
                        <a:t>Solid Waste Management (SWM)</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6977" marR="56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7,330</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10,144</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16</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17</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8207046"/>
                  </a:ext>
                </a:extLst>
              </a:tr>
              <a:tr h="225722">
                <a:tc>
                  <a:txBody>
                    <a:bodyPr/>
                    <a:lstStyle/>
                    <a:p>
                      <a:pPr>
                        <a:lnSpc>
                          <a:spcPct val="115000"/>
                        </a:lnSpc>
                        <a:spcAft>
                          <a:spcPts val="0"/>
                        </a:spcAft>
                      </a:pPr>
                      <a:r>
                        <a:rPr lang="en-IN" sz="1400">
                          <a:effectLst/>
                          <a:latin typeface="Calibri" panose="020F0502020204030204" pitchFamily="34" charset="0"/>
                          <a:ea typeface="Times New Roman" panose="02020603050405020304" pitchFamily="18" charset="0"/>
                          <a:cs typeface="Calibri" panose="020F0502020204030204" pitchFamily="34" charset="0"/>
                        </a:rPr>
                        <a:t>License</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6977" marR="56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8,368</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10,372</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17</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46</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4231555"/>
                  </a:ext>
                </a:extLst>
              </a:tr>
              <a:tr h="225722">
                <a:tc>
                  <a:txBody>
                    <a:bodyPr/>
                    <a:lstStyle/>
                    <a:p>
                      <a:pPr>
                        <a:lnSpc>
                          <a:spcPct val="115000"/>
                        </a:lnSpc>
                        <a:spcAft>
                          <a:spcPts val="0"/>
                        </a:spcAft>
                      </a:pPr>
                      <a:r>
                        <a:rPr lang="en-IN" sz="1400">
                          <a:effectLst/>
                          <a:latin typeface="Calibri" panose="020F0502020204030204" pitchFamily="34" charset="0"/>
                          <a:ea typeface="Times New Roman" panose="02020603050405020304" pitchFamily="18" charset="0"/>
                          <a:cs typeface="Calibri" panose="020F0502020204030204" pitchFamily="34" charset="0"/>
                        </a:rPr>
                        <a:t>Pest control</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6977" marR="56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6,078</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5,529</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14</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38</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7311996"/>
                  </a:ext>
                </a:extLst>
              </a:tr>
              <a:tr h="225722">
                <a:tc>
                  <a:txBody>
                    <a:bodyPr/>
                    <a:lstStyle/>
                    <a:p>
                      <a:pPr>
                        <a:lnSpc>
                          <a:spcPct val="115000"/>
                        </a:lnSpc>
                        <a:spcAft>
                          <a:spcPts val="0"/>
                        </a:spcAft>
                      </a:pPr>
                      <a:r>
                        <a:rPr lang="en-IN" sz="1400">
                          <a:effectLst/>
                          <a:latin typeface="Calibri" panose="020F0502020204030204" pitchFamily="34" charset="0"/>
                          <a:ea typeface="Times New Roman" panose="02020603050405020304" pitchFamily="18" charset="0"/>
                          <a:cs typeface="Calibri" panose="020F0502020204030204" pitchFamily="34" charset="0"/>
                        </a:rPr>
                        <a:t>Garden</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6977" marR="56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1,658</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1,844</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24</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52</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6134632"/>
                  </a:ext>
                </a:extLst>
              </a:tr>
              <a:tr h="225722">
                <a:tc>
                  <a:txBody>
                    <a:bodyPr/>
                    <a:lstStyle/>
                    <a:p>
                      <a:pPr>
                        <a:lnSpc>
                          <a:spcPct val="115000"/>
                        </a:lnSpc>
                        <a:spcAft>
                          <a:spcPts val="0"/>
                        </a:spcAft>
                      </a:pPr>
                      <a:r>
                        <a:rPr lang="en-IN" sz="1400">
                          <a:effectLst/>
                          <a:latin typeface="Calibri" panose="020F0502020204030204" pitchFamily="34" charset="0"/>
                          <a:ea typeface="Times New Roman" panose="02020603050405020304" pitchFamily="18" charset="0"/>
                          <a:cs typeface="Calibri" panose="020F0502020204030204" pitchFamily="34" charset="0"/>
                        </a:rPr>
                        <a:t>Colony Officer</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6977" marR="56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1,954</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1,245</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24</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73</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5671639"/>
                  </a:ext>
                </a:extLst>
              </a:tr>
              <a:tr h="225722">
                <a:tc>
                  <a:txBody>
                    <a:bodyPr/>
                    <a:lstStyle/>
                    <a:p>
                      <a:pPr>
                        <a:lnSpc>
                          <a:spcPct val="115000"/>
                        </a:lnSpc>
                        <a:spcAft>
                          <a:spcPts val="0"/>
                        </a:spcAft>
                      </a:pPr>
                      <a:r>
                        <a:rPr lang="en-IN" sz="1400">
                          <a:effectLst/>
                          <a:latin typeface="Calibri" panose="020F0502020204030204" pitchFamily="34" charset="0"/>
                          <a:ea typeface="Times New Roman" panose="02020603050405020304" pitchFamily="18" charset="0"/>
                          <a:cs typeface="Calibri" panose="020F0502020204030204" pitchFamily="34" charset="0"/>
                        </a:rPr>
                        <a:t>Storm Water Drainage</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6977" marR="56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1,386</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1,532</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23</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58</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0563892"/>
                  </a:ext>
                </a:extLst>
              </a:tr>
              <a:tr h="225722">
                <a:tc>
                  <a:txBody>
                    <a:bodyPr/>
                    <a:lstStyle/>
                    <a:p>
                      <a:pPr>
                        <a:lnSpc>
                          <a:spcPct val="115000"/>
                        </a:lnSpc>
                        <a:spcAft>
                          <a:spcPts val="0"/>
                        </a:spcAft>
                      </a:pPr>
                      <a:r>
                        <a:rPr lang="en-IN" sz="1400">
                          <a:effectLst/>
                          <a:latin typeface="Calibri" panose="020F0502020204030204" pitchFamily="34" charset="0"/>
                          <a:ea typeface="Times New Roman" panose="02020603050405020304" pitchFamily="18" charset="0"/>
                          <a:cs typeface="Calibri" panose="020F0502020204030204" pitchFamily="34" charset="0"/>
                        </a:rPr>
                        <a:t>Shop and Establishment</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6977" marR="56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561</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1,478</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19</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40</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7254860"/>
                  </a:ext>
                </a:extLst>
              </a:tr>
              <a:tr h="225722">
                <a:tc>
                  <a:txBody>
                    <a:bodyPr/>
                    <a:lstStyle/>
                    <a:p>
                      <a:pPr>
                        <a:lnSpc>
                          <a:spcPct val="115000"/>
                        </a:lnSpc>
                        <a:spcAft>
                          <a:spcPts val="0"/>
                        </a:spcAft>
                      </a:pPr>
                      <a:r>
                        <a:rPr lang="en-IN" sz="1400">
                          <a:effectLst/>
                          <a:latin typeface="Calibri" panose="020F0502020204030204" pitchFamily="34" charset="0"/>
                          <a:ea typeface="Times New Roman" panose="02020603050405020304" pitchFamily="18" charset="0"/>
                          <a:cs typeface="Calibri" panose="020F0502020204030204" pitchFamily="34" charset="0"/>
                        </a:rPr>
                        <a:t>Medical Officer Health (MOH)</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6977" marR="56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1,111</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1,595</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22</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40</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5366563"/>
                  </a:ext>
                </a:extLst>
              </a:tr>
              <a:tr h="225722">
                <a:tc>
                  <a:txBody>
                    <a:bodyPr/>
                    <a:lstStyle/>
                    <a:p>
                      <a:pPr>
                        <a:lnSpc>
                          <a:spcPct val="115000"/>
                        </a:lnSpc>
                        <a:spcAft>
                          <a:spcPts val="0"/>
                        </a:spcAft>
                      </a:pPr>
                      <a:r>
                        <a:rPr lang="en-IN" sz="1400">
                          <a:effectLst/>
                          <a:latin typeface="Calibri" panose="020F0502020204030204" pitchFamily="34" charset="0"/>
                          <a:ea typeface="Times New Roman" panose="02020603050405020304" pitchFamily="18" charset="0"/>
                          <a:cs typeface="Calibri" panose="020F0502020204030204" pitchFamily="34" charset="0"/>
                        </a:rPr>
                        <a:t>MCGM Related</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6977" marR="56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862</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889</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25</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66</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2908822"/>
                  </a:ext>
                </a:extLst>
              </a:tr>
              <a:tr h="225722">
                <a:tc>
                  <a:txBody>
                    <a:bodyPr/>
                    <a:lstStyle/>
                    <a:p>
                      <a:pPr>
                        <a:lnSpc>
                          <a:spcPct val="115000"/>
                        </a:lnSpc>
                        <a:spcAft>
                          <a:spcPts val="0"/>
                        </a:spcAft>
                      </a:pPr>
                      <a:r>
                        <a:rPr lang="en-IN" sz="1400">
                          <a:effectLst/>
                          <a:latin typeface="Calibri" panose="020F0502020204030204" pitchFamily="34" charset="0"/>
                          <a:ea typeface="Times New Roman" panose="02020603050405020304" pitchFamily="18" charset="0"/>
                          <a:cs typeface="Calibri" panose="020F0502020204030204" pitchFamily="34" charset="0"/>
                        </a:rPr>
                        <a:t>Estate</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6977" marR="56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560</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407</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25</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80</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7013726"/>
                  </a:ext>
                </a:extLst>
              </a:tr>
              <a:tr h="225722">
                <a:tc>
                  <a:txBody>
                    <a:bodyPr/>
                    <a:lstStyle/>
                    <a:p>
                      <a:pPr>
                        <a:lnSpc>
                          <a:spcPct val="115000"/>
                        </a:lnSpc>
                        <a:spcAft>
                          <a:spcPts val="0"/>
                        </a:spcAft>
                      </a:pPr>
                      <a:r>
                        <a:rPr lang="en-IN" sz="1400">
                          <a:effectLst/>
                          <a:latin typeface="Calibri" panose="020F0502020204030204" pitchFamily="34" charset="0"/>
                          <a:ea typeface="Times New Roman" panose="02020603050405020304" pitchFamily="18" charset="0"/>
                          <a:cs typeface="Calibri" panose="020F0502020204030204" pitchFamily="34" charset="0"/>
                        </a:rPr>
                        <a:t>Toilet</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6977" marR="56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290</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416</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21</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33</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1740619"/>
                  </a:ext>
                </a:extLst>
              </a:tr>
              <a:tr h="225722">
                <a:tc>
                  <a:txBody>
                    <a:bodyPr/>
                    <a:lstStyle/>
                    <a:p>
                      <a:pPr>
                        <a:lnSpc>
                          <a:spcPct val="115000"/>
                        </a:lnSpc>
                        <a:spcAft>
                          <a:spcPts val="0"/>
                        </a:spcAft>
                      </a:pPr>
                      <a:r>
                        <a:rPr lang="en-IN" sz="1400">
                          <a:effectLst/>
                          <a:latin typeface="Calibri" panose="020F0502020204030204" pitchFamily="34" charset="0"/>
                          <a:ea typeface="Times New Roman" panose="02020603050405020304" pitchFamily="18" charset="0"/>
                          <a:cs typeface="Calibri" panose="020F0502020204030204" pitchFamily="34" charset="0"/>
                        </a:rPr>
                        <a:t>Pollution</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6977" marR="56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220</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215</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26</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83</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9234002"/>
                  </a:ext>
                </a:extLst>
              </a:tr>
              <a:tr h="363036">
                <a:tc>
                  <a:txBody>
                    <a:bodyPr/>
                    <a:lstStyle/>
                    <a:p>
                      <a:pPr>
                        <a:lnSpc>
                          <a:spcPct val="115000"/>
                        </a:lnSpc>
                        <a:spcAft>
                          <a:spcPts val="0"/>
                        </a:spcAft>
                      </a:pPr>
                      <a:r>
                        <a:rPr lang="en-IN" sz="1400" dirty="0">
                          <a:effectLst/>
                          <a:latin typeface="Calibri" panose="020F0502020204030204" pitchFamily="34" charset="0"/>
                          <a:ea typeface="Times New Roman" panose="02020603050405020304" pitchFamily="18" charset="0"/>
                          <a:cs typeface="Calibri" panose="020F0502020204030204" pitchFamily="34" charset="0"/>
                        </a:rPr>
                        <a:t>School</a:t>
                      </a:r>
                      <a:endParaRPr lang="en-IN"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6977" marR="56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74</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42</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44</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94</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1671930"/>
                  </a:ext>
                </a:extLst>
              </a:tr>
              <a:tr h="451445">
                <a:tc>
                  <a:txBody>
                    <a:bodyPr/>
                    <a:lstStyle/>
                    <a:p>
                      <a:pPr>
                        <a:lnSpc>
                          <a:spcPct val="115000"/>
                        </a:lnSpc>
                        <a:spcAft>
                          <a:spcPts val="0"/>
                        </a:spcAft>
                      </a:pPr>
                      <a:r>
                        <a:rPr lang="en-IN" sz="1400">
                          <a:effectLst/>
                          <a:latin typeface="Calibri" panose="020F0502020204030204" pitchFamily="34" charset="0"/>
                          <a:ea typeface="Times New Roman" panose="02020603050405020304" pitchFamily="18" charset="0"/>
                          <a:cs typeface="Calibri" panose="020F0502020204030204" pitchFamily="34" charset="0"/>
                        </a:rPr>
                        <a:t>Nuisance due to vagrants on municipal roads, footpaths, gardens</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6977" marR="56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1,856</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2,849</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28</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57</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0443360"/>
                  </a:ext>
                </a:extLst>
              </a:tr>
              <a:tr h="225722">
                <a:tc>
                  <a:txBody>
                    <a:bodyPr/>
                    <a:lstStyle/>
                    <a:p>
                      <a:pPr algn="ctr">
                        <a:lnSpc>
                          <a:spcPct val="115000"/>
                        </a:lnSpc>
                        <a:spcAft>
                          <a:spcPts val="0"/>
                        </a:spcAft>
                      </a:pPr>
                      <a:r>
                        <a:rPr lang="en-IN" sz="14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Grand Total</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6977" marR="56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81,555</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92,329</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defTabSz="914411" rtl="0" eaLnBrk="1" latinLnBrk="0" hangingPunct="1">
                        <a:lnSpc>
                          <a:spcPct val="115000"/>
                        </a:lnSpc>
                        <a:spcBef>
                          <a:spcPts val="0"/>
                        </a:spcBef>
                        <a:spcAft>
                          <a:spcPts val="0"/>
                        </a:spcAft>
                      </a:pPr>
                      <a:r>
                        <a:rPr lang="en-IN"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19</a:t>
                      </a:r>
                      <a:endParaRPr lang="en-US" sz="14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defTabSz="914411" rtl="0" eaLnBrk="1" latinLnBrk="0" hangingPunct="1">
                        <a:lnSpc>
                          <a:spcPct val="115000"/>
                        </a:lnSpc>
                        <a:spcBef>
                          <a:spcPts val="0"/>
                        </a:spcBef>
                        <a:spcAft>
                          <a:spcPts val="0"/>
                        </a:spcAft>
                      </a:pPr>
                      <a:r>
                        <a:rPr lang="en-IN"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48</a:t>
                      </a:r>
                      <a:endParaRPr lang="en-US" sz="14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335450514"/>
                  </a:ext>
                </a:extLst>
              </a:tr>
            </a:tbl>
          </a:graphicData>
        </a:graphic>
      </p:graphicFrame>
      <p:pic>
        <p:nvPicPr>
          <p:cNvPr id="7" name="Picture 6" descr="\\Backupserver\d drive\official_backup_priyanka\Admin\logo\praja new logo.jpg"/>
          <p:cNvPicPr/>
          <p:nvPr/>
        </p:nvPicPr>
        <p:blipFill>
          <a:blip r:embed="rId2"/>
          <a:srcRect/>
          <a:stretch>
            <a:fillRect/>
          </a:stretch>
        </p:blipFill>
        <p:spPr bwMode="auto">
          <a:xfrm>
            <a:off x="11491339" y="135282"/>
            <a:ext cx="582898" cy="414920"/>
          </a:xfrm>
          <a:prstGeom prst="rect">
            <a:avLst/>
          </a:prstGeom>
          <a:noFill/>
          <a:ln w="9525">
            <a:noFill/>
            <a:miter lim="800000"/>
            <a:headEnd/>
            <a:tailEnd/>
          </a:ln>
        </p:spPr>
      </p:pic>
      <p:sp>
        <p:nvSpPr>
          <p:cNvPr id="11" name="Rectangle 10"/>
          <p:cNvSpPr/>
          <p:nvPr/>
        </p:nvSpPr>
        <p:spPr>
          <a:xfrm>
            <a:off x="376962" y="135282"/>
            <a:ext cx="10784724" cy="461665"/>
          </a:xfrm>
          <a:prstGeom prst="rect">
            <a:avLst/>
          </a:prstGeom>
        </p:spPr>
        <p:txBody>
          <a:bodyPr wrap="square">
            <a:spAutoFit/>
          </a:bodyPr>
          <a:lstStyle/>
          <a:p>
            <a:pPr algn="ctr"/>
            <a:r>
              <a:rPr lang="en-US" sz="2400" b="1" dirty="0"/>
              <a:t>Overall status of Complaints </a:t>
            </a:r>
            <a:r>
              <a:rPr lang="en-US" sz="2400" b="1" dirty="0" smtClean="0"/>
              <a:t>from 2016 </a:t>
            </a:r>
            <a:r>
              <a:rPr lang="en-US" sz="2400" b="1" dirty="0"/>
              <a:t>to 2017</a:t>
            </a:r>
            <a:endParaRPr lang="en-IN" sz="2400" dirty="0"/>
          </a:p>
        </p:txBody>
      </p:sp>
    </p:spTree>
    <p:extLst>
      <p:ext uri="{BB962C8B-B14F-4D97-AF65-F5344CB8AC3E}">
        <p14:creationId xmlns:p14="http://schemas.microsoft.com/office/powerpoint/2010/main" val="2205496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AEA1C2C-7BDA-4272-BE31-14302BC135C8}" type="slidenum">
              <a:rPr lang="en-IN" smtClean="0"/>
              <a:t>3</a:t>
            </a:fld>
            <a:endParaRPr lang="en-IN" dirty="0"/>
          </a:p>
        </p:txBody>
      </p:sp>
      <p:sp>
        <p:nvSpPr>
          <p:cNvPr id="8" name="Title 1"/>
          <p:cNvSpPr>
            <a:spLocks noGrp="1"/>
          </p:cNvSpPr>
          <p:nvPr>
            <p:ph type="title"/>
          </p:nvPr>
        </p:nvSpPr>
        <p:spPr>
          <a:xfrm>
            <a:off x="838202" y="70166"/>
            <a:ext cx="10515600" cy="1056108"/>
          </a:xfrm>
        </p:spPr>
        <p:txBody>
          <a:bodyPr>
            <a:noAutofit/>
          </a:bodyPr>
          <a:lstStyle/>
          <a:p>
            <a:pPr algn="ctr"/>
            <a:r>
              <a:rPr lang="en-IN" sz="3200" b="1" dirty="0"/>
              <a:t>Comparison of most frequent complaints by </a:t>
            </a:r>
            <a:r>
              <a:rPr lang="en-IN" sz="3200" b="1" dirty="0" smtClean="0"/>
              <a:t>citizens </a:t>
            </a:r>
            <a:br>
              <a:rPr lang="en-IN" sz="3200" b="1" dirty="0" smtClean="0"/>
            </a:br>
            <a:r>
              <a:rPr lang="en-IN" sz="3200" b="1" dirty="0" smtClean="0"/>
              <a:t>Jan </a:t>
            </a:r>
            <a:r>
              <a:rPr lang="en-IN" sz="3200" b="1" dirty="0"/>
              <a:t>2015 to Dec </a:t>
            </a:r>
            <a:r>
              <a:rPr lang="en-IN" sz="3200" b="1" dirty="0" smtClean="0"/>
              <a:t>2017</a:t>
            </a:r>
            <a:endParaRPr lang="en-IN" sz="3200" dirty="0"/>
          </a:p>
        </p:txBody>
      </p:sp>
      <p:pic>
        <p:nvPicPr>
          <p:cNvPr id="3" name="Content Placeholder 2"/>
          <p:cNvPicPr>
            <a:picLocks noGrp="1" noChangeAspect="1"/>
          </p:cNvPicPr>
          <p:nvPr>
            <p:ph idx="1"/>
          </p:nvPr>
        </p:nvPicPr>
        <p:blipFill>
          <a:blip r:embed="rId2"/>
          <a:stretch>
            <a:fillRect/>
          </a:stretch>
        </p:blipFill>
        <p:spPr>
          <a:xfrm>
            <a:off x="838202" y="1274618"/>
            <a:ext cx="10323485" cy="5081733"/>
          </a:xfrm>
          <a:prstGeom prst="rect">
            <a:avLst/>
          </a:prstGeom>
        </p:spPr>
      </p:pic>
      <p:pic>
        <p:nvPicPr>
          <p:cNvPr id="6" name="Picture 5" descr="\\Backupserver\d drive\official_backup_priyanka\Admin\logo\praja new logo.jpg"/>
          <p:cNvPicPr/>
          <p:nvPr/>
        </p:nvPicPr>
        <p:blipFill>
          <a:blip r:embed="rId3"/>
          <a:srcRect/>
          <a:stretch>
            <a:fillRect/>
          </a:stretch>
        </p:blipFill>
        <p:spPr bwMode="auto">
          <a:xfrm>
            <a:off x="11491339" y="135282"/>
            <a:ext cx="582898" cy="414920"/>
          </a:xfrm>
          <a:prstGeom prst="rect">
            <a:avLst/>
          </a:prstGeom>
          <a:noFill/>
          <a:ln w="9525">
            <a:noFill/>
            <a:miter lim="800000"/>
            <a:headEnd/>
            <a:tailEnd/>
          </a:ln>
        </p:spPr>
      </p:pic>
    </p:spTree>
    <p:extLst>
      <p:ext uri="{BB962C8B-B14F-4D97-AF65-F5344CB8AC3E}">
        <p14:creationId xmlns:p14="http://schemas.microsoft.com/office/powerpoint/2010/main" val="1614857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b="1" dirty="0" smtClean="0"/>
              <a:t>Best &amp; Worst Wards in Mumbai in 2017</a:t>
            </a:r>
            <a:endParaRPr lang="en-IN" b="1" dirty="0"/>
          </a:p>
        </p:txBody>
      </p:sp>
      <p:sp>
        <p:nvSpPr>
          <p:cNvPr id="4" name="Slide Number Placeholder 3"/>
          <p:cNvSpPr>
            <a:spLocks noGrp="1"/>
          </p:cNvSpPr>
          <p:nvPr>
            <p:ph type="sldNum" sz="quarter" idx="12"/>
          </p:nvPr>
        </p:nvSpPr>
        <p:spPr/>
        <p:txBody>
          <a:bodyPr/>
          <a:lstStyle/>
          <a:p>
            <a:fld id="{FAEA1C2C-7BDA-4272-BE31-14302BC135C8}" type="slidenum">
              <a:rPr lang="en-IN" smtClean="0"/>
              <a:t>4</a:t>
            </a:fld>
            <a:endParaRPr lang="en-IN"/>
          </a:p>
        </p:txBody>
      </p:sp>
      <p:graphicFrame>
        <p:nvGraphicFramePr>
          <p:cNvPr id="8" name="Table 7"/>
          <p:cNvGraphicFramePr>
            <a:graphicFrameLocks noGrp="1"/>
          </p:cNvGraphicFramePr>
          <p:nvPr>
            <p:extLst>
              <p:ext uri="{D42A27DB-BD31-4B8C-83A1-F6EECF244321}">
                <p14:modId xmlns:p14="http://schemas.microsoft.com/office/powerpoint/2010/main" val="3963739863"/>
              </p:ext>
            </p:extLst>
          </p:nvPr>
        </p:nvGraphicFramePr>
        <p:xfrm>
          <a:off x="646089" y="1868153"/>
          <a:ext cx="10515598" cy="4310732"/>
        </p:xfrm>
        <a:graphic>
          <a:graphicData uri="http://schemas.openxmlformats.org/drawingml/2006/table">
            <a:tbl>
              <a:tblPr/>
              <a:tblGrid>
                <a:gridCol w="1977468">
                  <a:extLst>
                    <a:ext uri="{9D8B030D-6E8A-4147-A177-3AD203B41FA5}">
                      <a16:colId xmlns:a16="http://schemas.microsoft.com/office/drawing/2014/main" val="2039750499"/>
                    </a:ext>
                  </a:extLst>
                </a:gridCol>
                <a:gridCol w="2317344">
                  <a:extLst>
                    <a:ext uri="{9D8B030D-6E8A-4147-A177-3AD203B41FA5}">
                      <a16:colId xmlns:a16="http://schemas.microsoft.com/office/drawing/2014/main" val="1166662179"/>
                    </a:ext>
                  </a:extLst>
                </a:gridCol>
                <a:gridCol w="2760218">
                  <a:extLst>
                    <a:ext uri="{9D8B030D-6E8A-4147-A177-3AD203B41FA5}">
                      <a16:colId xmlns:a16="http://schemas.microsoft.com/office/drawing/2014/main" val="1231756919"/>
                    </a:ext>
                  </a:extLst>
                </a:gridCol>
                <a:gridCol w="3460568">
                  <a:extLst>
                    <a:ext uri="{9D8B030D-6E8A-4147-A177-3AD203B41FA5}">
                      <a16:colId xmlns:a16="http://schemas.microsoft.com/office/drawing/2014/main" val="1169035411"/>
                    </a:ext>
                  </a:extLst>
                </a:gridCol>
              </a:tblGrid>
              <a:tr h="994782">
                <a:tc>
                  <a:txBody>
                    <a:bodyPr/>
                    <a:lstStyle/>
                    <a:p>
                      <a:pPr algn="ctr" fontAlgn="ctr"/>
                      <a:r>
                        <a:rPr lang="en-IN" sz="2000" b="1" i="0" u="none" strike="noStrike" dirty="0">
                          <a:solidFill>
                            <a:srgbClr val="000000"/>
                          </a:solidFill>
                          <a:effectLst/>
                          <a:latin typeface="Calibri" panose="020F0502020204030204" pitchFamily="34" charset="0"/>
                        </a:rPr>
                        <a:t>Ward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IN" sz="2000" b="1" i="0" u="none" strike="noStrike">
                          <a:solidFill>
                            <a:srgbClr val="000000"/>
                          </a:solidFill>
                          <a:effectLst/>
                          <a:latin typeface="Calibri" panose="020F0502020204030204" pitchFamily="34" charset="0"/>
                        </a:rPr>
                        <a:t>Area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IN" sz="2000" b="1" i="0" u="none" strike="noStrike" dirty="0">
                          <a:solidFill>
                            <a:srgbClr val="000000"/>
                          </a:solidFill>
                          <a:effectLst/>
                          <a:latin typeface="Calibri" panose="020F0502020204030204" pitchFamily="34" charset="0"/>
                        </a:rPr>
                        <a:t>Average Days </a:t>
                      </a:r>
                      <a:r>
                        <a:rPr lang="en-IN" sz="2000" b="1" i="0" u="none" strike="noStrike" dirty="0" smtClean="0">
                          <a:solidFill>
                            <a:srgbClr val="000000"/>
                          </a:solidFill>
                          <a:effectLst/>
                          <a:latin typeface="Calibri" panose="020F0502020204030204" pitchFamily="34" charset="0"/>
                        </a:rPr>
                        <a:t>Taken to </a:t>
                      </a:r>
                      <a:r>
                        <a:rPr lang="en-IN" sz="2000" b="1" i="0" u="none" strike="noStrike" smtClean="0">
                          <a:solidFill>
                            <a:srgbClr val="000000"/>
                          </a:solidFill>
                          <a:effectLst/>
                          <a:latin typeface="Calibri" panose="020F0502020204030204" pitchFamily="34" charset="0"/>
                        </a:rPr>
                        <a:t>close complaint</a:t>
                      </a:r>
                      <a:endParaRPr lang="en-IN" sz="2000" b="1"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IN" sz="2000" b="1" i="0" u="none" strike="noStrike" dirty="0">
                          <a:solidFill>
                            <a:srgbClr val="000000"/>
                          </a:solidFill>
                          <a:effectLst/>
                          <a:latin typeface="Calibri" panose="020F0502020204030204" pitchFamily="34" charset="0"/>
                        </a:rPr>
                        <a:t>Percentage of closed complaints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690999852"/>
                  </a:ext>
                </a:extLst>
              </a:tr>
              <a:tr h="331595">
                <a:tc>
                  <a:txBody>
                    <a:bodyPr/>
                    <a:lstStyle/>
                    <a:p>
                      <a:pPr algn="ctr" fontAlgn="ctr"/>
                      <a:r>
                        <a:rPr lang="en-IN" sz="2000" b="1" i="0" u="none" strike="noStrike">
                          <a:solidFill>
                            <a:srgbClr val="000000"/>
                          </a:solidFill>
                          <a:effectLst/>
                          <a:latin typeface="Calibri" panose="020F0502020204030204" pitchFamily="34" charset="0"/>
                        </a:rPr>
                        <a: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dirty="0" err="1" smtClean="0">
                          <a:solidFill>
                            <a:srgbClr val="000000"/>
                          </a:solidFill>
                          <a:effectLst/>
                          <a:latin typeface="Calibri" panose="020F0502020204030204" pitchFamily="34" charset="0"/>
                        </a:rPr>
                        <a:t>Colaba</a:t>
                      </a:r>
                      <a:endParaRPr lang="en-IN" sz="2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dirty="0">
                          <a:solidFill>
                            <a:srgbClr val="000000"/>
                          </a:solidFill>
                          <a:effectLst/>
                          <a:latin typeface="Calibri" panose="020F0502020204030204" pitchFamily="34" charset="0"/>
                        </a:rPr>
                        <a:t>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IN" sz="20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9416533"/>
                  </a:ext>
                </a:extLst>
              </a:tr>
              <a:tr h="331595">
                <a:tc>
                  <a:txBody>
                    <a:bodyPr/>
                    <a:lstStyle/>
                    <a:p>
                      <a:pPr algn="ctr" fontAlgn="ctr"/>
                      <a:r>
                        <a:rPr lang="en-IN" sz="2000" b="1" i="0" u="none" strike="noStrike">
                          <a:solidFill>
                            <a:srgbClr val="000000"/>
                          </a:solidFill>
                          <a:effectLst/>
                          <a:latin typeface="Calibri" panose="020F0502020204030204" pitchFamily="34" charset="0"/>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dirty="0" smtClean="0">
                          <a:solidFill>
                            <a:srgbClr val="000000"/>
                          </a:solidFill>
                          <a:effectLst/>
                          <a:latin typeface="Calibri" panose="020F0502020204030204" pitchFamily="34" charset="0"/>
                        </a:rPr>
                        <a:t>Sandhurst Road</a:t>
                      </a:r>
                      <a:endParaRPr lang="en-IN" sz="2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kern="1200" dirty="0" smtClean="0">
                          <a:solidFill>
                            <a:srgbClr val="000000"/>
                          </a:solidFill>
                          <a:effectLst/>
                          <a:latin typeface="Calibri" panose="020F0502020204030204" pitchFamily="34" charset="0"/>
                          <a:ea typeface="+mn-ea"/>
                          <a:cs typeface="+mn-cs"/>
                        </a:rPr>
                        <a:t>54.5%</a:t>
                      </a:r>
                      <a:endParaRPr lang="en-IN"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800717585"/>
                  </a:ext>
                </a:extLst>
              </a:tr>
              <a:tr h="331595">
                <a:tc>
                  <a:txBody>
                    <a:bodyPr/>
                    <a:lstStyle/>
                    <a:p>
                      <a:pPr algn="ctr" fontAlgn="ctr"/>
                      <a:r>
                        <a:rPr lang="en-IN" sz="2000" b="1" i="0" u="none" strike="noStrike">
                          <a:solidFill>
                            <a:srgbClr val="000000"/>
                          </a:solidFill>
                          <a:effectLst/>
                          <a:latin typeface="Calibri" panose="020F0502020204030204" pitchFamily="34" charset="0"/>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a:solidFill>
                            <a:srgbClr val="000000"/>
                          </a:solidFill>
                          <a:effectLst/>
                          <a:latin typeface="Calibri" panose="020F0502020204030204" pitchFamily="34" charset="0"/>
                        </a:rPr>
                        <a:t>Grant Road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dirty="0" smtClean="0">
                          <a:solidFill>
                            <a:srgbClr val="000000"/>
                          </a:solidFill>
                          <a:effectLst/>
                          <a:latin typeface="Calibri" panose="020F0502020204030204" pitchFamily="34" charset="0"/>
                        </a:rPr>
                        <a:t>99.4%</a:t>
                      </a:r>
                      <a:endParaRPr lang="en-IN" sz="2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41502297"/>
                  </a:ext>
                </a:extLst>
              </a:tr>
              <a:tr h="331595">
                <a:tc>
                  <a:txBody>
                    <a:bodyPr/>
                    <a:lstStyle/>
                    <a:p>
                      <a:pPr algn="ctr" fontAlgn="ctr"/>
                      <a:r>
                        <a:rPr lang="en-IN" sz="2000" b="1" i="0" u="none" strike="noStrike">
                          <a:solidFill>
                            <a:srgbClr val="000000"/>
                          </a:solidFill>
                          <a:effectLst/>
                          <a:latin typeface="Calibri" panose="020F0502020204030204" pitchFamily="34" charset="0"/>
                        </a:rPr>
                        <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dirty="0" err="1">
                          <a:solidFill>
                            <a:srgbClr val="000000"/>
                          </a:solidFill>
                          <a:effectLst/>
                          <a:latin typeface="Calibri" panose="020F0502020204030204" pitchFamily="34" charset="0"/>
                        </a:rPr>
                        <a:t>Byculla</a:t>
                      </a:r>
                      <a:endParaRPr lang="en-IN" sz="2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dirty="0">
                          <a:solidFill>
                            <a:srgbClr val="000000"/>
                          </a:solidFill>
                          <a:effectLst/>
                          <a:latin typeface="Calibri" panose="020F050202020403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IN" sz="2000" b="0" i="0" u="none" strike="noStrike" dirty="0" smtClean="0">
                          <a:solidFill>
                            <a:srgbClr val="000000"/>
                          </a:solidFill>
                          <a:effectLst/>
                          <a:latin typeface="Calibri" panose="020F0502020204030204" pitchFamily="34" charset="0"/>
                        </a:rPr>
                        <a:t>99.8%</a:t>
                      </a:r>
                      <a:endParaRPr lang="en-IN" sz="2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906931757"/>
                  </a:ext>
                </a:extLst>
              </a:tr>
              <a:tr h="331595">
                <a:tc>
                  <a:txBody>
                    <a:bodyPr/>
                    <a:lstStyle/>
                    <a:p>
                      <a:pPr algn="ctr" fontAlgn="ctr"/>
                      <a:r>
                        <a:rPr lang="en-IN" sz="2000" b="1" i="0" u="none" strike="noStrike">
                          <a:solidFill>
                            <a:srgbClr val="000000"/>
                          </a:solidFill>
                          <a:effectLst/>
                          <a:latin typeface="Calibri" panose="020F0502020204030204" pitchFamily="34" charset="0"/>
                        </a:rPr>
                        <a:t>F/N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dirty="0" err="1" smtClean="0">
                          <a:solidFill>
                            <a:srgbClr val="000000"/>
                          </a:solidFill>
                          <a:effectLst/>
                          <a:latin typeface="Calibri" panose="020F0502020204030204" pitchFamily="34" charset="0"/>
                        </a:rPr>
                        <a:t>Matunga</a:t>
                      </a:r>
                      <a:endParaRPr lang="en-IN" sz="2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dirty="0">
                          <a:solidFill>
                            <a:srgbClr val="000000"/>
                          </a:solidFill>
                          <a:effectLst/>
                          <a:latin typeface="Calibri" panose="020F050202020403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IN" sz="20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6060932"/>
                  </a:ext>
                </a:extLst>
              </a:tr>
              <a:tr h="331595">
                <a:tc>
                  <a:txBody>
                    <a:bodyPr/>
                    <a:lstStyle/>
                    <a:p>
                      <a:pPr algn="ctr" fontAlgn="ctr"/>
                      <a:r>
                        <a:rPr lang="en-IN" sz="2000" b="1" i="0" u="none" strike="noStrike">
                          <a:solidFill>
                            <a:srgbClr val="000000"/>
                          </a:solidFill>
                          <a:effectLst/>
                          <a:latin typeface="Calibri" panose="020F0502020204030204" pitchFamily="34" charset="0"/>
                        </a:rPr>
                        <a:t>H/W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a:solidFill>
                            <a:srgbClr val="000000"/>
                          </a:solidFill>
                          <a:effectLst/>
                          <a:latin typeface="Calibri" panose="020F0502020204030204" pitchFamily="34" charset="0"/>
                        </a:rPr>
                        <a:t>Bandra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dirty="0" smtClean="0">
                          <a:solidFill>
                            <a:srgbClr val="000000"/>
                          </a:solidFill>
                          <a:effectLst/>
                          <a:latin typeface="Calibri" panose="020F0502020204030204" pitchFamily="34" charset="0"/>
                        </a:rPr>
                        <a:t>99.2%</a:t>
                      </a:r>
                      <a:endParaRPr lang="en-IN" sz="2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745579483"/>
                  </a:ext>
                </a:extLst>
              </a:tr>
              <a:tr h="331595">
                <a:tc>
                  <a:txBody>
                    <a:bodyPr/>
                    <a:lstStyle/>
                    <a:p>
                      <a:pPr algn="ctr" fontAlgn="ctr"/>
                      <a:r>
                        <a:rPr lang="en-IN" sz="2000" b="1" i="0" u="none" strike="noStrike">
                          <a:solidFill>
                            <a:srgbClr val="000000"/>
                          </a:solidFill>
                          <a:effectLst/>
                          <a:latin typeface="Calibri" panose="020F0502020204030204" pitchFamily="34" charset="0"/>
                        </a:rPr>
                        <a:t>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a:solidFill>
                            <a:srgbClr val="000000"/>
                          </a:solidFill>
                          <a:effectLst/>
                          <a:latin typeface="Calibri" panose="020F0502020204030204" pitchFamily="34" charset="0"/>
                        </a:rPr>
                        <a:t>Kurla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dirty="0">
                          <a:solidFill>
                            <a:srgbClr val="000000"/>
                          </a:solidFill>
                          <a:effectLst/>
                          <a:latin typeface="Calibri" panose="020F050202020403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IN" sz="2000" b="0" i="0" u="none" strike="noStrike" dirty="0" smtClean="0">
                          <a:solidFill>
                            <a:srgbClr val="000000"/>
                          </a:solidFill>
                          <a:effectLst/>
                          <a:latin typeface="Calibri" panose="020F0502020204030204" pitchFamily="34" charset="0"/>
                        </a:rPr>
                        <a:t>15.7%</a:t>
                      </a:r>
                      <a:endParaRPr lang="en-IN" sz="2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530454866"/>
                  </a:ext>
                </a:extLst>
              </a:tr>
              <a:tr h="331595">
                <a:tc>
                  <a:txBody>
                    <a:bodyPr/>
                    <a:lstStyle/>
                    <a:p>
                      <a:pPr algn="ctr" fontAlgn="ctr"/>
                      <a:r>
                        <a:rPr lang="en-IN" sz="2000" b="1" i="0" u="none" strike="noStrike">
                          <a:solidFill>
                            <a:srgbClr val="000000"/>
                          </a:solidFill>
                          <a:effectLst/>
                          <a:latin typeface="Calibri" panose="020F0502020204030204" pitchFamily="34" charset="0"/>
                        </a:rPr>
                        <a:t>R/C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dirty="0" err="1" smtClean="0">
                          <a:solidFill>
                            <a:srgbClr val="000000"/>
                          </a:solidFill>
                          <a:effectLst/>
                          <a:latin typeface="Calibri" panose="020F0502020204030204" pitchFamily="34" charset="0"/>
                        </a:rPr>
                        <a:t>Borivali</a:t>
                      </a:r>
                      <a:endParaRPr lang="en-IN" sz="2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dirty="0">
                          <a:solidFill>
                            <a:srgbClr val="000000"/>
                          </a:solidFill>
                          <a:effectLst/>
                          <a:latin typeface="Calibri" panose="020F0502020204030204" pitchFamily="34" charset="0"/>
                        </a:rPr>
                        <a:t>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IN" sz="20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4346191"/>
                  </a:ext>
                </a:extLst>
              </a:tr>
              <a:tr h="331595">
                <a:tc>
                  <a:txBody>
                    <a:bodyPr/>
                    <a:lstStyle/>
                    <a:p>
                      <a:pPr algn="ctr" fontAlgn="ctr"/>
                      <a:r>
                        <a:rPr lang="en-IN" sz="2000" b="1" i="0" u="none" strike="noStrike">
                          <a:solidFill>
                            <a:srgbClr val="000000"/>
                          </a:solidFill>
                          <a:effectLst/>
                          <a:latin typeface="Calibri" panose="020F0502020204030204" pitchFamily="34" charset="0"/>
                        </a:rPr>
                        <a:t>R/N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a:solidFill>
                            <a:srgbClr val="000000"/>
                          </a:solidFill>
                          <a:effectLst/>
                          <a:latin typeface="Calibri" panose="020F0502020204030204" pitchFamily="34" charset="0"/>
                        </a:rPr>
                        <a:t>Dahisar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smtClean="0">
                          <a:solidFill>
                            <a:srgbClr val="000000"/>
                          </a:solidFill>
                          <a:effectLst/>
                          <a:latin typeface="Calibri" panose="020F0502020204030204" pitchFamily="34" charset="0"/>
                        </a:rPr>
                        <a:t>59.2%</a:t>
                      </a:r>
                      <a:endParaRPr lang="en-IN" sz="2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213932746"/>
                  </a:ext>
                </a:extLst>
              </a:tr>
              <a:tr h="331595">
                <a:tc>
                  <a:txBody>
                    <a:bodyPr/>
                    <a:lstStyle/>
                    <a:p>
                      <a:pPr algn="ctr" fontAlgn="ctr"/>
                      <a:r>
                        <a:rPr lang="en-IN" sz="2000" b="1" i="0" u="none" strike="noStrike" dirty="0">
                          <a:solidFill>
                            <a:srgbClr val="000000"/>
                          </a:solidFill>
                          <a:effectLst/>
                          <a:latin typeface="Calibri" panose="020F0502020204030204" pitchFamily="34" charset="0"/>
                        </a:rPr>
                        <a: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dirty="0" err="1">
                          <a:solidFill>
                            <a:srgbClr val="000000"/>
                          </a:solidFill>
                          <a:effectLst/>
                          <a:latin typeface="Calibri" panose="020F0502020204030204" pitchFamily="34" charset="0"/>
                        </a:rPr>
                        <a:t>Bhandup</a:t>
                      </a:r>
                      <a:endParaRPr lang="en-IN" sz="2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0" i="0" u="none" strike="noStrike" dirty="0">
                          <a:solidFill>
                            <a:srgbClr val="000000"/>
                          </a:solidFill>
                          <a:effectLst/>
                          <a:latin typeface="Calibri" panose="020F0502020204030204" pitchFamily="34" charset="0"/>
                        </a:rPr>
                        <a:t>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IN" sz="20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8394139"/>
                  </a:ext>
                </a:extLst>
              </a:tr>
            </a:tbl>
          </a:graphicData>
        </a:graphic>
      </p:graphicFrame>
      <p:pic>
        <p:nvPicPr>
          <p:cNvPr id="6" name="Picture 5" descr="\\Backupserver\d drive\official_backup_priyanka\Admin\logo\praja new logo.jpg"/>
          <p:cNvPicPr/>
          <p:nvPr/>
        </p:nvPicPr>
        <p:blipFill>
          <a:blip r:embed="rId3"/>
          <a:srcRect/>
          <a:stretch>
            <a:fillRect/>
          </a:stretch>
        </p:blipFill>
        <p:spPr bwMode="auto">
          <a:xfrm>
            <a:off x="11491339" y="135282"/>
            <a:ext cx="582898" cy="414920"/>
          </a:xfrm>
          <a:prstGeom prst="rect">
            <a:avLst/>
          </a:prstGeom>
          <a:noFill/>
          <a:ln w="9525">
            <a:noFill/>
            <a:miter lim="800000"/>
            <a:headEnd/>
            <a:tailEnd/>
          </a:ln>
        </p:spPr>
      </p:pic>
      <p:sp>
        <p:nvSpPr>
          <p:cNvPr id="3" name="Rectangle 2"/>
          <p:cNvSpPr/>
          <p:nvPr/>
        </p:nvSpPr>
        <p:spPr>
          <a:xfrm>
            <a:off x="646089" y="6356350"/>
            <a:ext cx="156117" cy="177466"/>
          </a:xfrm>
          <a:prstGeom prst="rect">
            <a:avLst/>
          </a:prstGeom>
          <a:solidFill>
            <a:srgbClr val="92D05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p>
        </p:txBody>
      </p:sp>
      <p:sp>
        <p:nvSpPr>
          <p:cNvPr id="9" name="Rectangle 8"/>
          <p:cNvSpPr/>
          <p:nvPr/>
        </p:nvSpPr>
        <p:spPr>
          <a:xfrm>
            <a:off x="2738802" y="6356350"/>
            <a:ext cx="156117" cy="177466"/>
          </a:xfrm>
          <a:prstGeom prst="rect">
            <a:avLst/>
          </a:prstGeom>
          <a:solidFill>
            <a:srgbClr val="CC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p>
        </p:txBody>
      </p:sp>
      <p:sp>
        <p:nvSpPr>
          <p:cNvPr id="10" name="TextBox 9"/>
          <p:cNvSpPr txBox="1"/>
          <p:nvPr/>
        </p:nvSpPr>
        <p:spPr>
          <a:xfrm>
            <a:off x="2894919" y="6260417"/>
            <a:ext cx="1460810" cy="369332"/>
          </a:xfrm>
          <a:prstGeom prst="rect">
            <a:avLst/>
          </a:prstGeom>
          <a:noFill/>
        </p:spPr>
        <p:txBody>
          <a:bodyPr wrap="square" rtlCol="0">
            <a:spAutoFit/>
          </a:bodyPr>
          <a:lstStyle/>
          <a:p>
            <a:r>
              <a:rPr lang="en-IN" dirty="0" smtClean="0"/>
              <a:t>Worst Wards</a:t>
            </a:r>
            <a:endParaRPr lang="en-IN" dirty="0"/>
          </a:p>
        </p:txBody>
      </p:sp>
      <p:sp>
        <p:nvSpPr>
          <p:cNvPr id="11" name="TextBox 10"/>
          <p:cNvSpPr txBox="1"/>
          <p:nvPr/>
        </p:nvSpPr>
        <p:spPr>
          <a:xfrm>
            <a:off x="802206" y="6260417"/>
            <a:ext cx="1244291" cy="369332"/>
          </a:xfrm>
          <a:prstGeom prst="rect">
            <a:avLst/>
          </a:prstGeom>
          <a:noFill/>
        </p:spPr>
        <p:txBody>
          <a:bodyPr wrap="square" rtlCol="0">
            <a:spAutoFit/>
          </a:bodyPr>
          <a:lstStyle/>
          <a:p>
            <a:r>
              <a:rPr lang="en-IN" dirty="0" smtClean="0"/>
              <a:t>Best Wards</a:t>
            </a:r>
            <a:endParaRPr lang="en-IN" dirty="0"/>
          </a:p>
        </p:txBody>
      </p:sp>
    </p:spTree>
    <p:extLst>
      <p:ext uri="{BB962C8B-B14F-4D97-AF65-F5344CB8AC3E}">
        <p14:creationId xmlns:p14="http://schemas.microsoft.com/office/powerpoint/2010/main" val="15740206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134599" cy="1325563"/>
          </a:xfrm>
        </p:spPr>
        <p:txBody>
          <a:bodyPr>
            <a:normAutofit/>
          </a:bodyPr>
          <a:lstStyle/>
          <a:p>
            <a:pPr algn="ctr"/>
            <a:r>
              <a:rPr lang="en-IN" sz="3600" b="1" dirty="0" smtClean="0"/>
              <a:t>64% Disparity between Male and Female in Public Toilets as </a:t>
            </a:r>
            <a:r>
              <a:rPr lang="en-IN" sz="3600" b="1" dirty="0"/>
              <a:t>of 31</a:t>
            </a:r>
            <a:r>
              <a:rPr lang="en-IN" sz="3600" b="1" baseline="30000" dirty="0"/>
              <a:t>st</a:t>
            </a:r>
            <a:r>
              <a:rPr lang="en-IN" sz="3600" b="1" dirty="0"/>
              <a:t> December 2017</a:t>
            </a:r>
            <a:endParaRPr lang="en-IN" sz="2400" b="1" dirty="0"/>
          </a:p>
        </p:txBody>
      </p:sp>
      <p:sp>
        <p:nvSpPr>
          <p:cNvPr id="3" name="Slide Number Placeholder 2"/>
          <p:cNvSpPr>
            <a:spLocks noGrp="1"/>
          </p:cNvSpPr>
          <p:nvPr>
            <p:ph type="sldNum" sz="quarter" idx="12"/>
          </p:nvPr>
        </p:nvSpPr>
        <p:spPr>
          <a:xfrm>
            <a:off x="10972799" y="6356351"/>
            <a:ext cx="381001" cy="457742"/>
          </a:xfrm>
        </p:spPr>
        <p:txBody>
          <a:bodyPr/>
          <a:lstStyle/>
          <a:p>
            <a:fld id="{FAEA1C2C-7BDA-4272-BE31-14302BC135C8}" type="slidenum">
              <a:rPr lang="en-IN" smtClean="0"/>
              <a:t>5</a:t>
            </a:fld>
            <a:endParaRPr lang="en-IN"/>
          </a:p>
        </p:txBody>
      </p:sp>
      <p:sp>
        <p:nvSpPr>
          <p:cNvPr id="2" name="Rectangle 1"/>
          <p:cNvSpPr/>
          <p:nvPr/>
        </p:nvSpPr>
        <p:spPr>
          <a:xfrm>
            <a:off x="9180155" y="1774048"/>
            <a:ext cx="2743200" cy="3473515"/>
          </a:xfrm>
          <a:prstGeom prst="rect">
            <a:avLst/>
          </a:prstGeom>
        </p:spPr>
        <p:txBody>
          <a:bodyPr wrap="square">
            <a:spAutoFit/>
          </a:bodyPr>
          <a:lstStyle/>
          <a:p>
            <a:pPr marL="342900" indent="-342900" algn="just">
              <a:lnSpc>
                <a:spcPct val="115000"/>
              </a:lnSpc>
              <a:buFont typeface="Symbol" panose="05050102010706020507" pitchFamily="18" charset="2"/>
              <a:buChar char=""/>
            </a:pPr>
            <a:r>
              <a:rPr lang="en-IN" sz="1600" b="1" dirty="0" smtClean="0">
                <a:latin typeface="Calibri" panose="020F0502020204030204" pitchFamily="34" charset="0"/>
                <a:ea typeface="Calibri" panose="020F0502020204030204" pitchFamily="34" charset="0"/>
                <a:cs typeface="Times New Roman" panose="02020603050405020304" pitchFamily="18" charset="0"/>
              </a:rPr>
              <a:t>In Mumbai, for every 3 toilet seats, 2 are for men and only 1 is for women. </a:t>
            </a:r>
          </a:p>
          <a:p>
            <a:pPr marL="342900" lvl="0" indent="-342900" algn="just">
              <a:lnSpc>
                <a:spcPct val="115000"/>
              </a:lnSpc>
              <a:spcAft>
                <a:spcPts val="0"/>
              </a:spcAft>
              <a:buFont typeface="Symbol" panose="05050102010706020507" pitchFamily="18" charset="2"/>
              <a:buChar char=""/>
            </a:pPr>
            <a:r>
              <a:rPr lang="en-IN" sz="1600" b="1" dirty="0" smtClean="0">
                <a:latin typeface="Calibri" panose="020F0502020204030204" pitchFamily="34" charset="0"/>
                <a:ea typeface="Calibri" panose="020F0502020204030204" pitchFamily="34" charset="0"/>
                <a:cs typeface="Times New Roman" panose="02020603050405020304" pitchFamily="18" charset="0"/>
              </a:rPr>
              <a:t>C ward has </a:t>
            </a:r>
            <a:r>
              <a:rPr lang="en-IN" sz="1600" b="1" dirty="0">
                <a:latin typeface="Calibri" panose="020F0502020204030204" pitchFamily="34" charset="0"/>
                <a:ea typeface="Calibri" panose="020F0502020204030204" pitchFamily="34" charset="0"/>
                <a:cs typeface="Times New Roman" panose="02020603050405020304" pitchFamily="18" charset="0"/>
              </a:rPr>
              <a:t>the largest disparity with 85%, while R/N has the lowest disparity of 50%.</a:t>
            </a:r>
          </a:p>
          <a:p>
            <a:pPr marL="342900" lvl="0" indent="-342900" algn="just">
              <a:lnSpc>
                <a:spcPct val="115000"/>
              </a:lnSpc>
              <a:spcAft>
                <a:spcPts val="0"/>
              </a:spcAft>
              <a:buFont typeface="Symbol" panose="05050102010706020507" pitchFamily="18" charset="2"/>
              <a:buChar char=""/>
            </a:pPr>
            <a:r>
              <a:rPr lang="en-IN" sz="1600" b="1" dirty="0" smtClean="0">
                <a:latin typeface="Calibri" panose="020F0502020204030204" pitchFamily="34" charset="0"/>
                <a:ea typeface="Calibri" panose="020F0502020204030204" pitchFamily="34" charset="0"/>
                <a:cs typeface="Times New Roman" panose="02020603050405020304" pitchFamily="18" charset="0"/>
              </a:rPr>
              <a:t>3 wards (E, R/S and N) do not </a:t>
            </a:r>
            <a:r>
              <a:rPr lang="en-IN" sz="1600" b="1" dirty="0">
                <a:latin typeface="Calibri" panose="020F0502020204030204" pitchFamily="34" charset="0"/>
                <a:ea typeface="Calibri" panose="020F0502020204030204" pitchFamily="34" charset="0"/>
                <a:cs typeface="Times New Roman" panose="02020603050405020304" pitchFamily="18" charset="0"/>
              </a:rPr>
              <a:t>have sanitation facilities for differently abled people. </a:t>
            </a:r>
            <a:endParaRPr lang="en-IN" sz="1600" b="1"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endParaRPr lang="en-IN" sz="1600" b="1"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 name="Picture 9"/>
          <p:cNvPicPr/>
          <p:nvPr/>
        </p:nvPicPr>
        <p:blipFill>
          <a:blip r:embed="rId2">
            <a:extLst>
              <a:ext uri="{28A0092B-C50C-407E-A947-70E740481C1C}">
                <a14:useLocalDpi xmlns:a14="http://schemas.microsoft.com/office/drawing/2010/main" val="0"/>
              </a:ext>
            </a:extLst>
          </a:blip>
          <a:srcRect/>
          <a:stretch>
            <a:fillRect/>
          </a:stretch>
        </p:blipFill>
        <p:spPr bwMode="auto">
          <a:xfrm>
            <a:off x="450271" y="1307234"/>
            <a:ext cx="8610601" cy="4407145"/>
          </a:xfrm>
          <a:prstGeom prst="rect">
            <a:avLst/>
          </a:prstGeom>
          <a:noFill/>
        </p:spPr>
      </p:pic>
      <p:sp>
        <p:nvSpPr>
          <p:cNvPr id="4" name="Rectangle 3"/>
          <p:cNvSpPr/>
          <p:nvPr/>
        </p:nvSpPr>
        <p:spPr>
          <a:xfrm>
            <a:off x="450271" y="5714380"/>
            <a:ext cx="8610601" cy="658642"/>
          </a:xfrm>
          <a:prstGeom prst="rect">
            <a:avLst/>
          </a:prstGeom>
        </p:spPr>
        <p:txBody>
          <a:bodyPr wrap="square">
            <a:spAutoFit/>
          </a:bodyPr>
          <a:lstStyle/>
          <a:p>
            <a:pPr algn="just">
              <a:lnSpc>
                <a:spcPct val="115000"/>
              </a:lnSpc>
            </a:pPr>
            <a:r>
              <a:rPr lang="en-IN" sz="1600" b="1" dirty="0">
                <a:latin typeface="Calibri" panose="020F0502020204030204" pitchFamily="34" charset="0"/>
                <a:ea typeface="Calibri" panose="020F0502020204030204" pitchFamily="34" charset="0"/>
                <a:cs typeface="Times New Roman" panose="02020603050405020304" pitchFamily="18" charset="0"/>
              </a:rPr>
              <a:t>Definition of an Open Defecation Free </a:t>
            </a:r>
            <a:r>
              <a:rPr lang="en-IN" sz="1600" b="1" dirty="0" smtClean="0">
                <a:latin typeface="Calibri" panose="020F0502020204030204" pitchFamily="34" charset="0"/>
                <a:ea typeface="Calibri" panose="020F0502020204030204" pitchFamily="34" charset="0"/>
                <a:cs typeface="Times New Roman" panose="02020603050405020304" pitchFamily="18" charset="0"/>
              </a:rPr>
              <a:t>city: </a:t>
            </a:r>
            <a:r>
              <a:rPr lang="en-IN" sz="1600" b="1" i="1" dirty="0"/>
              <a:t>A city / ward can be notified/declared as ODF city/ ODF ward if, at any point of the day, not a single person is found defecating in the open.</a:t>
            </a:r>
            <a:endParaRPr lang="en-IN" sz="1600" dirty="0"/>
          </a:p>
        </p:txBody>
      </p:sp>
      <p:pic>
        <p:nvPicPr>
          <p:cNvPr id="11" name="Picture 10" descr="\\Backupserver\d drive\official_backup_priyanka\Admin\logo\praja new logo.jpg"/>
          <p:cNvPicPr/>
          <p:nvPr/>
        </p:nvPicPr>
        <p:blipFill>
          <a:blip r:embed="rId3"/>
          <a:srcRect/>
          <a:stretch>
            <a:fillRect/>
          </a:stretch>
        </p:blipFill>
        <p:spPr bwMode="auto">
          <a:xfrm>
            <a:off x="11491339" y="135282"/>
            <a:ext cx="582898" cy="414920"/>
          </a:xfrm>
          <a:prstGeom prst="rect">
            <a:avLst/>
          </a:prstGeom>
          <a:noFill/>
          <a:ln w="9525">
            <a:noFill/>
            <a:miter lim="800000"/>
            <a:headEnd/>
            <a:tailEnd/>
          </a:ln>
        </p:spPr>
      </p:pic>
    </p:spTree>
    <p:extLst>
      <p:ext uri="{BB962C8B-B14F-4D97-AF65-F5344CB8AC3E}">
        <p14:creationId xmlns:p14="http://schemas.microsoft.com/office/powerpoint/2010/main" val="989990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955" y="51547"/>
            <a:ext cx="10515600" cy="1325563"/>
          </a:xfrm>
        </p:spPr>
        <p:txBody>
          <a:bodyPr/>
          <a:lstStyle/>
          <a:p>
            <a:pPr algn="ctr"/>
            <a:r>
              <a:rPr lang="en-IN" b="1" dirty="0" smtClean="0"/>
              <a:t>Air Quality in Mumbai from 2015-2017</a:t>
            </a:r>
            <a:endParaRPr lang="en-IN" b="1" dirty="0"/>
          </a:p>
        </p:txBody>
      </p:sp>
      <p:sp>
        <p:nvSpPr>
          <p:cNvPr id="3" name="Slide Number Placeholder 2"/>
          <p:cNvSpPr>
            <a:spLocks noGrp="1"/>
          </p:cNvSpPr>
          <p:nvPr>
            <p:ph type="sldNum" sz="quarter" idx="12"/>
          </p:nvPr>
        </p:nvSpPr>
        <p:spPr/>
        <p:txBody>
          <a:bodyPr/>
          <a:lstStyle/>
          <a:p>
            <a:fld id="{FAEA1C2C-7BDA-4272-BE31-14302BC135C8}" type="slidenum">
              <a:rPr lang="en-IN" smtClean="0"/>
              <a:t>6</a:t>
            </a:fld>
            <a:endParaRPr lang="en-IN" dirty="0"/>
          </a:p>
        </p:txBody>
      </p:sp>
      <p:sp>
        <p:nvSpPr>
          <p:cNvPr id="7" name="Rectangle 6"/>
          <p:cNvSpPr/>
          <p:nvPr/>
        </p:nvSpPr>
        <p:spPr>
          <a:xfrm>
            <a:off x="838202" y="5798146"/>
            <a:ext cx="8562109" cy="738664"/>
          </a:xfrm>
          <a:prstGeom prst="rect">
            <a:avLst/>
          </a:prstGeom>
        </p:spPr>
        <p:txBody>
          <a:bodyPr wrap="square">
            <a:spAutoFit/>
          </a:bodyPr>
          <a:lstStyle/>
          <a:p>
            <a:pPr>
              <a:spcAft>
                <a:spcPts val="0"/>
              </a:spcAft>
            </a:pPr>
            <a:r>
              <a:rPr lang="en-IN" sz="1400" dirty="0"/>
              <a:t>* - Air Quality data was available from 20-04-2015</a:t>
            </a:r>
          </a:p>
          <a:p>
            <a:pPr>
              <a:spcAft>
                <a:spcPts val="0"/>
              </a:spcAft>
            </a:pPr>
            <a:r>
              <a:rPr lang="en-IN" sz="1400" dirty="0"/>
              <a:t>^ - 2016 was a leap year</a:t>
            </a:r>
          </a:p>
          <a:p>
            <a:pPr>
              <a:spcAft>
                <a:spcPts val="0"/>
              </a:spcAft>
            </a:pPr>
            <a:r>
              <a:rPr lang="en-IN" sz="1400" dirty="0"/>
              <a:t># - 18 days had an ‘NA’ against their Air Qualities from the data we obtained in 2017</a:t>
            </a:r>
            <a:endParaRPr lang="en-IN" sz="1400" dirty="0">
              <a:effectLst/>
            </a:endParaRPr>
          </a:p>
        </p:txBody>
      </p:sp>
      <p:graphicFrame>
        <p:nvGraphicFramePr>
          <p:cNvPr id="10" name="Table 9"/>
          <p:cNvGraphicFramePr>
            <a:graphicFrameLocks noGrp="1"/>
          </p:cNvGraphicFramePr>
          <p:nvPr>
            <p:extLst>
              <p:ext uri="{D42A27DB-BD31-4B8C-83A1-F6EECF244321}">
                <p14:modId xmlns:p14="http://schemas.microsoft.com/office/powerpoint/2010/main" val="798532591"/>
              </p:ext>
            </p:extLst>
          </p:nvPr>
        </p:nvGraphicFramePr>
        <p:xfrm>
          <a:off x="838204" y="1180696"/>
          <a:ext cx="10515597" cy="4366029"/>
        </p:xfrm>
        <a:graphic>
          <a:graphicData uri="http://schemas.openxmlformats.org/drawingml/2006/table">
            <a:tbl>
              <a:tblPr/>
              <a:tblGrid>
                <a:gridCol w="2220851">
                  <a:extLst>
                    <a:ext uri="{9D8B030D-6E8A-4147-A177-3AD203B41FA5}">
                      <a16:colId xmlns:a16="http://schemas.microsoft.com/office/drawing/2014/main" val="2499604247"/>
                    </a:ext>
                  </a:extLst>
                </a:gridCol>
                <a:gridCol w="1724818">
                  <a:extLst>
                    <a:ext uri="{9D8B030D-6E8A-4147-A177-3AD203B41FA5}">
                      <a16:colId xmlns:a16="http://schemas.microsoft.com/office/drawing/2014/main" val="3402188913"/>
                    </a:ext>
                  </a:extLst>
                </a:gridCol>
                <a:gridCol w="2716884">
                  <a:extLst>
                    <a:ext uri="{9D8B030D-6E8A-4147-A177-3AD203B41FA5}">
                      <a16:colId xmlns:a16="http://schemas.microsoft.com/office/drawing/2014/main" val="188154005"/>
                    </a:ext>
                  </a:extLst>
                </a:gridCol>
                <a:gridCol w="1284348">
                  <a:extLst>
                    <a:ext uri="{9D8B030D-6E8A-4147-A177-3AD203B41FA5}">
                      <a16:colId xmlns:a16="http://schemas.microsoft.com/office/drawing/2014/main" val="1640256661"/>
                    </a:ext>
                  </a:extLst>
                </a:gridCol>
                <a:gridCol w="1284348">
                  <a:extLst>
                    <a:ext uri="{9D8B030D-6E8A-4147-A177-3AD203B41FA5}">
                      <a16:colId xmlns:a16="http://schemas.microsoft.com/office/drawing/2014/main" val="1823849273"/>
                    </a:ext>
                  </a:extLst>
                </a:gridCol>
                <a:gridCol w="1284348">
                  <a:extLst>
                    <a:ext uri="{9D8B030D-6E8A-4147-A177-3AD203B41FA5}">
                      <a16:colId xmlns:a16="http://schemas.microsoft.com/office/drawing/2014/main" val="2435361784"/>
                    </a:ext>
                  </a:extLst>
                </a:gridCol>
              </a:tblGrid>
              <a:tr h="174707">
                <a:tc rowSpan="2">
                  <a:txBody>
                    <a:bodyPr/>
                    <a:lstStyle/>
                    <a:p>
                      <a:pPr algn="ctr" fontAlgn="ctr"/>
                      <a:r>
                        <a:rPr lang="en-IN" sz="1200" b="1" i="0" u="none" strike="noStrike" dirty="0">
                          <a:solidFill>
                            <a:srgbClr val="000000"/>
                          </a:solidFill>
                          <a:effectLst/>
                          <a:latin typeface="Calibri" panose="020F0502020204030204" pitchFamily="34" charset="0"/>
                        </a:rPr>
                        <a:t>Air Quality Level</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fontAlgn="ctr"/>
                      <a:r>
                        <a:rPr lang="en-IN" sz="1200" b="1" i="0" u="none" strike="noStrike" dirty="0">
                          <a:solidFill>
                            <a:srgbClr val="000000"/>
                          </a:solidFill>
                          <a:effectLst/>
                          <a:latin typeface="Calibri" panose="020F0502020204030204" pitchFamily="34" charset="0"/>
                        </a:rPr>
                        <a:t>AQI Range</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fontAlgn="ctr"/>
                      <a:r>
                        <a:rPr lang="en-IN" sz="1200" b="1" i="0" u="none" strike="noStrike" dirty="0">
                          <a:solidFill>
                            <a:srgbClr val="000000"/>
                          </a:solidFill>
                          <a:effectLst/>
                          <a:latin typeface="Calibri" panose="020F0502020204030204" pitchFamily="34" charset="0"/>
                        </a:rPr>
                        <a:t>Remark</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3">
                  <a:txBody>
                    <a:bodyPr/>
                    <a:lstStyle/>
                    <a:p>
                      <a:pPr algn="ctr" fontAlgn="ctr"/>
                      <a:r>
                        <a:rPr lang="en-IN" sz="1200" b="1" i="0" u="none" strike="noStrike">
                          <a:solidFill>
                            <a:srgbClr val="000000"/>
                          </a:solidFill>
                          <a:effectLst/>
                          <a:latin typeface="Calibri" panose="020F0502020204030204" pitchFamily="34" charset="0"/>
                        </a:rPr>
                        <a:t>No. of Days</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463955629"/>
                  </a:ext>
                </a:extLst>
              </a:tr>
              <a:tr h="174707">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ctr" fontAlgn="ctr"/>
                      <a:r>
                        <a:rPr lang="en-IN" sz="1200" b="1" i="0" u="none" strike="noStrike">
                          <a:solidFill>
                            <a:srgbClr val="000000"/>
                          </a:solidFill>
                          <a:effectLst/>
                          <a:latin typeface="Calibri" panose="020F0502020204030204" pitchFamily="34" charset="0"/>
                        </a:rPr>
                        <a:t>2015</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IN" sz="1200" b="1" i="0" u="none" strike="noStrike">
                          <a:solidFill>
                            <a:srgbClr val="000000"/>
                          </a:solidFill>
                          <a:effectLst/>
                          <a:latin typeface="Calibri" panose="020F0502020204030204" pitchFamily="34" charset="0"/>
                        </a:rPr>
                        <a:t>2016</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IN" sz="1200" b="1" i="0" u="none" strike="noStrike">
                          <a:solidFill>
                            <a:srgbClr val="000000"/>
                          </a:solidFill>
                          <a:effectLst/>
                          <a:latin typeface="Calibri" panose="020F0502020204030204" pitchFamily="34" charset="0"/>
                        </a:rPr>
                        <a:t>2017</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87098206"/>
                  </a:ext>
                </a:extLst>
              </a:tr>
              <a:tr h="232023">
                <a:tc>
                  <a:txBody>
                    <a:bodyPr/>
                    <a:lstStyle/>
                    <a:p>
                      <a:pPr algn="ctr" fontAlgn="ctr"/>
                      <a:r>
                        <a:rPr lang="en-IN" sz="1200" b="1" i="0" u="none" strike="noStrike" dirty="0">
                          <a:solidFill>
                            <a:srgbClr val="000000"/>
                          </a:solidFill>
                          <a:effectLst/>
                          <a:latin typeface="Calibri" panose="020F0502020204030204" pitchFamily="34" charset="0"/>
                        </a:rPr>
                        <a:t>Good</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Calibri" panose="020F0502020204030204" pitchFamily="34" charset="0"/>
                        </a:rPr>
                        <a:t>0-50</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Calibri" panose="020F0502020204030204" pitchFamily="34" charset="0"/>
                        </a:rPr>
                        <a:t>Minimal Impact</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Calibri" panose="020F0502020204030204" pitchFamily="34" charset="0"/>
                        </a:rPr>
                        <a:t>6</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Calibri" panose="020F0502020204030204" pitchFamily="34" charset="0"/>
                        </a:rPr>
                        <a:t>65</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Calibri" panose="020F0502020204030204" pitchFamily="34" charset="0"/>
                        </a:rPr>
                        <a:t>45</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6730342"/>
                  </a:ext>
                </a:extLst>
              </a:tr>
              <a:tr h="346100">
                <a:tc>
                  <a:txBody>
                    <a:bodyPr/>
                    <a:lstStyle/>
                    <a:p>
                      <a:pPr algn="ctr" fontAlgn="ctr"/>
                      <a:r>
                        <a:rPr lang="en-IN" sz="1200" b="1" i="0" u="none" strike="noStrike">
                          <a:solidFill>
                            <a:srgbClr val="000000"/>
                          </a:solidFill>
                          <a:effectLst/>
                          <a:latin typeface="Calibri" panose="020F0502020204030204" pitchFamily="34" charset="0"/>
                        </a:rPr>
                        <a:t>Satisfactory</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Calibri" panose="020F0502020204030204" pitchFamily="34" charset="0"/>
                        </a:rPr>
                        <a:t>51-100</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Calibri" panose="020F0502020204030204" pitchFamily="34" charset="0"/>
                        </a:rPr>
                        <a:t>May cause minor breathing discomfort in sensitive people</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Calibri" panose="020F0502020204030204" pitchFamily="34" charset="0"/>
                        </a:rPr>
                        <a:t>157</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Calibri" panose="020F0502020204030204" pitchFamily="34" charset="0"/>
                        </a:rPr>
                        <a:t>177</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Calibri" panose="020F0502020204030204" pitchFamily="34" charset="0"/>
                        </a:rPr>
                        <a:t>134</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17540"/>
                  </a:ext>
                </a:extLst>
              </a:tr>
              <a:tr h="688888">
                <a:tc>
                  <a:txBody>
                    <a:bodyPr/>
                    <a:lstStyle/>
                    <a:p>
                      <a:pPr algn="ctr" fontAlgn="ctr"/>
                      <a:r>
                        <a:rPr lang="en-IN" sz="1200" b="1" i="0" u="none" strike="noStrike">
                          <a:solidFill>
                            <a:srgbClr val="000000"/>
                          </a:solidFill>
                          <a:effectLst/>
                          <a:latin typeface="Calibri" panose="020F0502020204030204" pitchFamily="34" charset="0"/>
                        </a:rPr>
                        <a:t>Moderate</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Calibri" panose="020F0502020204030204" pitchFamily="34" charset="0"/>
                        </a:rPr>
                        <a:t>101-200</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Calibri" panose="020F0502020204030204" pitchFamily="34" charset="0"/>
                        </a:rPr>
                        <a:t>May make breathing difficult for people with lung diseases and cause discomfort in children, older adults and heart patients</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Calibri" panose="020F0502020204030204" pitchFamily="34" charset="0"/>
                        </a:rPr>
                        <a:t>89</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Calibri" panose="020F0502020204030204" pitchFamily="34" charset="0"/>
                        </a:rPr>
                        <a:t>107</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Calibri" panose="020F0502020204030204" pitchFamily="34" charset="0"/>
                        </a:rPr>
                        <a:t>144</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052985"/>
                  </a:ext>
                </a:extLst>
              </a:tr>
              <a:tr h="688888">
                <a:tc>
                  <a:txBody>
                    <a:bodyPr/>
                    <a:lstStyle/>
                    <a:p>
                      <a:pPr algn="ctr" fontAlgn="ctr"/>
                      <a:r>
                        <a:rPr lang="en-IN" sz="1200" b="1" i="0" u="none" strike="noStrike">
                          <a:solidFill>
                            <a:srgbClr val="000000"/>
                          </a:solidFill>
                          <a:effectLst/>
                          <a:latin typeface="Calibri" panose="020F0502020204030204" pitchFamily="34" charset="0"/>
                        </a:rPr>
                        <a:t>Poor</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Calibri" panose="020F0502020204030204" pitchFamily="34" charset="0"/>
                        </a:rPr>
                        <a:t>201-300</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Calibri" panose="020F0502020204030204" pitchFamily="34" charset="0"/>
                        </a:rPr>
                        <a:t>May make breathing difficult after prolonged exposure, and cause discomfort to people with heart diseases </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Calibri" panose="020F0502020204030204" pitchFamily="34" charset="0"/>
                        </a:rPr>
                        <a:t>4</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Calibri" panose="020F0502020204030204" pitchFamily="34" charset="0"/>
                        </a:rPr>
                        <a:t>17</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Calibri" panose="020F0502020204030204" pitchFamily="34" charset="0"/>
                        </a:rPr>
                        <a:t>23</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5697353"/>
                  </a:ext>
                </a:extLst>
              </a:tr>
              <a:tr h="688888">
                <a:tc>
                  <a:txBody>
                    <a:bodyPr/>
                    <a:lstStyle/>
                    <a:p>
                      <a:pPr algn="ctr" fontAlgn="ctr"/>
                      <a:r>
                        <a:rPr lang="en-IN" sz="1200" b="1" i="0" u="none" strike="noStrike">
                          <a:solidFill>
                            <a:srgbClr val="000000"/>
                          </a:solidFill>
                          <a:effectLst/>
                          <a:latin typeface="Calibri" panose="020F0502020204030204" pitchFamily="34" charset="0"/>
                        </a:rPr>
                        <a:t>Very Poor</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Calibri" panose="020F0502020204030204" pitchFamily="34" charset="0"/>
                        </a:rPr>
                        <a:t>301-400</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Calibri" panose="020F0502020204030204" pitchFamily="34" charset="0"/>
                        </a:rPr>
                        <a:t>May cause respiratory illnesses in people on prolonged exposure. Effect may be more pronounced in those with lung and heart diseases. </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Calibri" panose="020F0502020204030204" pitchFamily="34" charset="0"/>
                        </a:rPr>
                        <a:t>0</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Calibri" panose="020F0502020204030204" pitchFamily="34" charset="0"/>
                        </a:rPr>
                        <a:t>0</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Calibri" panose="020F0502020204030204" pitchFamily="34" charset="0"/>
                        </a:rPr>
                        <a:t>0</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8062761"/>
                  </a:ext>
                </a:extLst>
              </a:tr>
              <a:tr h="1031675">
                <a:tc>
                  <a:txBody>
                    <a:bodyPr/>
                    <a:lstStyle/>
                    <a:p>
                      <a:pPr algn="ctr" fontAlgn="ctr"/>
                      <a:r>
                        <a:rPr lang="en-IN" sz="1200" b="1" i="0" u="none" strike="noStrike">
                          <a:solidFill>
                            <a:srgbClr val="000000"/>
                          </a:solidFill>
                          <a:effectLst/>
                          <a:latin typeface="Calibri" panose="020F0502020204030204" pitchFamily="34" charset="0"/>
                        </a:rPr>
                        <a:t>Severe</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Calibri" panose="020F0502020204030204" pitchFamily="34" charset="0"/>
                        </a:rPr>
                        <a:t>&gt;400</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Calibri" panose="020F0502020204030204" pitchFamily="34" charset="0"/>
                        </a:rPr>
                        <a:t>May cause respiratory problems even in healthy people, and seriously impact those with lung/heart diseases. Even increased breathing during light physical activity can impact health.</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Calibri" panose="020F0502020204030204" pitchFamily="34" charset="0"/>
                        </a:rPr>
                        <a:t>0</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Calibri" panose="020F0502020204030204" pitchFamily="34" charset="0"/>
                        </a:rPr>
                        <a:t>0</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Calibri" panose="020F0502020204030204" pitchFamily="34" charset="0"/>
                        </a:rPr>
                        <a:t>1</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5782616"/>
                  </a:ext>
                </a:extLst>
              </a:tr>
              <a:tr h="231838">
                <a:tc>
                  <a:txBody>
                    <a:bodyPr/>
                    <a:lstStyle/>
                    <a:p>
                      <a:pPr algn="ctr" fontAlgn="ctr"/>
                      <a:r>
                        <a:rPr lang="en-IN" sz="1600" b="1" i="0" u="none" strike="noStrike">
                          <a:solidFill>
                            <a:srgbClr val="000000"/>
                          </a:solidFill>
                          <a:effectLst/>
                          <a:latin typeface="Calibri" panose="020F0502020204030204" pitchFamily="34" charset="0"/>
                        </a:rPr>
                        <a:t>Total</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IN" sz="1600" b="1" i="0" u="none" strike="noStrike">
                          <a:solidFill>
                            <a:srgbClr val="000000"/>
                          </a:solidFill>
                          <a:effectLst/>
                          <a:latin typeface="Calibri" panose="020F0502020204030204" pitchFamily="34" charset="0"/>
                        </a:rPr>
                        <a:t> </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IN" sz="1600" b="1" i="0" u="none" strike="noStrike">
                          <a:solidFill>
                            <a:srgbClr val="000000"/>
                          </a:solidFill>
                          <a:effectLst/>
                          <a:latin typeface="Calibri" panose="020F0502020204030204" pitchFamily="34" charset="0"/>
                        </a:rPr>
                        <a:t> </a:t>
                      </a: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IN" sz="1600" b="1" i="0" u="none" strike="noStrike" dirty="0" smtClean="0">
                          <a:solidFill>
                            <a:srgbClr val="000000"/>
                          </a:solidFill>
                          <a:effectLst/>
                          <a:latin typeface="Calibri" panose="020F0502020204030204" pitchFamily="34" charset="0"/>
                        </a:rPr>
                        <a:t>256*</a:t>
                      </a:r>
                      <a:endParaRPr lang="en-IN" sz="1600" b="1" i="0" u="none" strike="noStrike" dirty="0">
                        <a:solidFill>
                          <a:srgbClr val="000000"/>
                        </a:solidFill>
                        <a:effectLst/>
                        <a:latin typeface="Calibri" panose="020F0502020204030204" pitchFamily="34" charset="0"/>
                      </a:endParaRP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IN" sz="1600" b="1" i="0" u="none" strike="noStrike" dirty="0" smtClean="0">
                          <a:solidFill>
                            <a:srgbClr val="000000"/>
                          </a:solidFill>
                          <a:effectLst/>
                          <a:latin typeface="Calibri" panose="020F0502020204030204" pitchFamily="34" charset="0"/>
                        </a:rPr>
                        <a:t>366</a:t>
                      </a:r>
                      <a:r>
                        <a:rPr lang="en-IN" sz="1600" b="1" i="0" u="none" strike="noStrike" baseline="30000" dirty="0" smtClean="0">
                          <a:solidFill>
                            <a:srgbClr val="000000"/>
                          </a:solidFill>
                          <a:effectLst/>
                          <a:latin typeface="Calibri" panose="020F0502020204030204" pitchFamily="34" charset="0"/>
                        </a:rPr>
                        <a:t>^</a:t>
                      </a:r>
                      <a:endParaRPr lang="en-IN" sz="1600" b="1" i="0" u="none" strike="noStrike" baseline="30000" dirty="0">
                        <a:solidFill>
                          <a:srgbClr val="000000"/>
                        </a:solidFill>
                        <a:effectLst/>
                        <a:latin typeface="Calibri" panose="020F0502020204030204" pitchFamily="34" charset="0"/>
                      </a:endParaRP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IN" sz="1600" b="1" i="0" u="none" strike="noStrike" dirty="0" smtClean="0">
                          <a:solidFill>
                            <a:srgbClr val="000000"/>
                          </a:solidFill>
                          <a:effectLst/>
                          <a:latin typeface="Calibri" panose="020F0502020204030204" pitchFamily="34" charset="0"/>
                        </a:rPr>
                        <a:t>347</a:t>
                      </a:r>
                      <a:r>
                        <a:rPr lang="en-IN" sz="1600" b="1" i="0" u="none" strike="noStrike" baseline="30000" dirty="0" smtClean="0">
                          <a:solidFill>
                            <a:srgbClr val="000000"/>
                          </a:solidFill>
                          <a:effectLst/>
                          <a:latin typeface="Calibri" panose="020F0502020204030204" pitchFamily="34" charset="0"/>
                        </a:rPr>
                        <a:t>#</a:t>
                      </a:r>
                      <a:endParaRPr lang="en-IN" sz="1600" b="1" i="0" u="none" strike="noStrike" baseline="30000" dirty="0">
                        <a:solidFill>
                          <a:srgbClr val="000000"/>
                        </a:solidFill>
                        <a:effectLst/>
                        <a:latin typeface="Calibri" panose="020F0502020204030204" pitchFamily="34" charset="0"/>
                      </a:endParaRPr>
                    </a:p>
                  </a:txBody>
                  <a:tcPr marL="3535" marR="3535" marT="35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826344497"/>
                  </a:ext>
                </a:extLst>
              </a:tr>
            </a:tbl>
          </a:graphicData>
        </a:graphic>
      </p:graphicFrame>
      <p:pic>
        <p:nvPicPr>
          <p:cNvPr id="8" name="Picture 7" descr="\\Backupserver\d drive\official_backup_priyanka\Admin\logo\praja new logo.jpg"/>
          <p:cNvPicPr/>
          <p:nvPr/>
        </p:nvPicPr>
        <p:blipFill>
          <a:blip r:embed="rId2"/>
          <a:srcRect/>
          <a:stretch>
            <a:fillRect/>
          </a:stretch>
        </p:blipFill>
        <p:spPr bwMode="auto">
          <a:xfrm>
            <a:off x="11491339" y="135282"/>
            <a:ext cx="582898" cy="414920"/>
          </a:xfrm>
          <a:prstGeom prst="rect">
            <a:avLst/>
          </a:prstGeom>
          <a:noFill/>
          <a:ln w="9525">
            <a:noFill/>
            <a:miter lim="800000"/>
            <a:headEnd/>
            <a:tailEnd/>
          </a:ln>
        </p:spPr>
      </p:pic>
    </p:spTree>
    <p:extLst>
      <p:ext uri="{BB962C8B-B14F-4D97-AF65-F5344CB8AC3E}">
        <p14:creationId xmlns:p14="http://schemas.microsoft.com/office/powerpoint/2010/main" val="1934433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AEA1C2C-7BDA-4272-BE31-14302BC135C8}" type="slidenum">
              <a:rPr lang="en-IN" smtClean="0"/>
              <a:t>7</a:t>
            </a:fld>
            <a:endParaRPr lang="en-IN"/>
          </a:p>
        </p:txBody>
      </p:sp>
      <p:sp>
        <p:nvSpPr>
          <p:cNvPr id="5" name="Title 1"/>
          <p:cNvSpPr>
            <a:spLocks noGrp="1"/>
          </p:cNvSpPr>
          <p:nvPr>
            <p:ph type="title"/>
          </p:nvPr>
        </p:nvSpPr>
        <p:spPr>
          <a:xfrm>
            <a:off x="646087" y="420164"/>
            <a:ext cx="10515600" cy="1325563"/>
          </a:xfrm>
        </p:spPr>
        <p:txBody>
          <a:bodyPr>
            <a:normAutofit/>
          </a:bodyPr>
          <a:lstStyle/>
          <a:p>
            <a:pPr algn="ctr"/>
            <a:r>
              <a:rPr lang="en-IN" sz="3200" b="1" dirty="0"/>
              <a:t>Number of meetings, attendance and questions </a:t>
            </a:r>
            <a:r>
              <a:rPr lang="en-IN" sz="3200" b="1" dirty="0" smtClean="0"/>
              <a:t>asked</a:t>
            </a:r>
            <a:r>
              <a:rPr lang="en-IN" sz="3200" b="1" dirty="0"/>
              <a:t> </a:t>
            </a:r>
            <a:r>
              <a:rPr lang="en-IN" sz="3200" b="1" dirty="0" smtClean="0"/>
              <a:t/>
            </a:r>
            <a:br>
              <a:rPr lang="en-IN" sz="3200" b="1" dirty="0" smtClean="0"/>
            </a:br>
            <a:r>
              <a:rPr lang="en-IN" sz="3200" b="1" dirty="0" smtClean="0"/>
              <a:t>in Ward Committees in 2012 &amp; 2017</a:t>
            </a:r>
            <a:endParaRPr lang="en-IN" sz="3200" dirty="0"/>
          </a:p>
        </p:txBody>
      </p:sp>
      <p:graphicFrame>
        <p:nvGraphicFramePr>
          <p:cNvPr id="3" name="Table 2"/>
          <p:cNvGraphicFramePr>
            <a:graphicFrameLocks noGrp="1"/>
          </p:cNvGraphicFramePr>
          <p:nvPr>
            <p:extLst>
              <p:ext uri="{D42A27DB-BD31-4B8C-83A1-F6EECF244321}">
                <p14:modId xmlns:p14="http://schemas.microsoft.com/office/powerpoint/2010/main" val="47719990"/>
              </p:ext>
            </p:extLst>
          </p:nvPr>
        </p:nvGraphicFramePr>
        <p:xfrm>
          <a:off x="838199" y="1929401"/>
          <a:ext cx="10323488" cy="1862778"/>
        </p:xfrm>
        <a:graphic>
          <a:graphicData uri="http://schemas.openxmlformats.org/drawingml/2006/table">
            <a:tbl>
              <a:tblPr firstRow="1" firstCol="1" bandRow="1"/>
              <a:tblGrid>
                <a:gridCol w="2556096">
                  <a:extLst>
                    <a:ext uri="{9D8B030D-6E8A-4147-A177-3AD203B41FA5}">
                      <a16:colId xmlns:a16="http://schemas.microsoft.com/office/drawing/2014/main" val="3493190996"/>
                    </a:ext>
                  </a:extLst>
                </a:gridCol>
                <a:gridCol w="2105991">
                  <a:extLst>
                    <a:ext uri="{9D8B030D-6E8A-4147-A177-3AD203B41FA5}">
                      <a16:colId xmlns:a16="http://schemas.microsoft.com/office/drawing/2014/main" val="460543381"/>
                    </a:ext>
                  </a:extLst>
                </a:gridCol>
                <a:gridCol w="2436344">
                  <a:extLst>
                    <a:ext uri="{9D8B030D-6E8A-4147-A177-3AD203B41FA5}">
                      <a16:colId xmlns:a16="http://schemas.microsoft.com/office/drawing/2014/main" val="801641016"/>
                    </a:ext>
                  </a:extLst>
                </a:gridCol>
                <a:gridCol w="3225057">
                  <a:extLst>
                    <a:ext uri="{9D8B030D-6E8A-4147-A177-3AD203B41FA5}">
                      <a16:colId xmlns:a16="http://schemas.microsoft.com/office/drawing/2014/main" val="3388884198"/>
                    </a:ext>
                  </a:extLst>
                </a:gridCol>
              </a:tblGrid>
              <a:tr h="271359">
                <a:tc gridSpan="4">
                  <a:txBody>
                    <a:bodyPr/>
                    <a:lstStyle/>
                    <a:p>
                      <a:pPr algn="ctr">
                        <a:lnSpc>
                          <a:spcPct val="115000"/>
                        </a:lnSpc>
                        <a:spcAft>
                          <a:spcPts val="0"/>
                        </a:spcAft>
                      </a:pPr>
                      <a:r>
                        <a:rPr lang="en-IN"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Ward Committee</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837743469"/>
                  </a:ext>
                </a:extLst>
              </a:tr>
              <a:tr h="390126">
                <a:tc>
                  <a:txBody>
                    <a:bodyPr/>
                    <a:lstStyle/>
                    <a:p>
                      <a:pPr algn="ctr">
                        <a:lnSpc>
                          <a:spcPct val="115000"/>
                        </a:lnSpc>
                        <a:spcAft>
                          <a:spcPts val="0"/>
                        </a:spcAft>
                      </a:pPr>
                      <a:r>
                        <a:rPr lang="en-IN" sz="2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Year</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en-IN"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 </a:t>
                      </a:r>
                      <a:r>
                        <a:rPr lang="en-IN" sz="2000" b="1"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Meetings </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en-IN"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Attend in (%)</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en-IN" sz="2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 Question</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395210779"/>
                  </a:ext>
                </a:extLst>
              </a:tr>
              <a:tr h="561066">
                <a:tc>
                  <a:txBody>
                    <a:bodyPr/>
                    <a:lstStyle/>
                    <a:p>
                      <a:pPr algn="ctr">
                        <a:lnSpc>
                          <a:spcPct val="115000"/>
                        </a:lnSpc>
                        <a:spcAft>
                          <a:spcPts val="0"/>
                        </a:spcAft>
                      </a:pPr>
                      <a:r>
                        <a:rPr lang="en-IN"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Mar'12 to Dec'12</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209</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82%</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679</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0486821"/>
                  </a:ext>
                </a:extLst>
              </a:tr>
              <a:tr h="561066">
                <a:tc>
                  <a:txBody>
                    <a:bodyPr/>
                    <a:lstStyle/>
                    <a:p>
                      <a:pPr algn="ctr">
                        <a:lnSpc>
                          <a:spcPct val="115000"/>
                        </a:lnSpc>
                        <a:spcAft>
                          <a:spcPts val="0"/>
                        </a:spcAft>
                      </a:pPr>
                      <a:r>
                        <a:rPr lang="en-IN"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Mar'17 to Dec'17</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240</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82%</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856</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8093951"/>
                  </a:ext>
                </a:extLst>
              </a:tr>
            </a:tbl>
          </a:graphicData>
        </a:graphic>
      </p:graphicFrame>
      <p:sp>
        <p:nvSpPr>
          <p:cNvPr id="8" name="Title 1"/>
          <p:cNvSpPr txBox="1">
            <a:spLocks/>
          </p:cNvSpPr>
          <p:nvPr/>
        </p:nvSpPr>
        <p:spPr>
          <a:xfrm>
            <a:off x="646087" y="4389454"/>
            <a:ext cx="10515600" cy="1748109"/>
          </a:xfrm>
          <a:prstGeom prst="rect">
            <a:avLst/>
          </a:prstGeom>
        </p:spPr>
        <p:txBody>
          <a:bodyPr>
            <a:noAutofit/>
          </a:bodyPr>
          <a:lstStyle>
            <a:lvl1pPr algn="l" defTabSz="914411"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IN" sz="3200" dirty="0"/>
          </a:p>
        </p:txBody>
      </p:sp>
      <p:sp>
        <p:nvSpPr>
          <p:cNvPr id="9" name="TextBox 8"/>
          <p:cNvSpPr txBox="1"/>
          <p:nvPr/>
        </p:nvSpPr>
        <p:spPr>
          <a:xfrm>
            <a:off x="838199" y="4379929"/>
            <a:ext cx="10323488" cy="2031325"/>
          </a:xfrm>
          <a:prstGeom prst="rect">
            <a:avLst/>
          </a:prstGeom>
          <a:noFill/>
        </p:spPr>
        <p:txBody>
          <a:bodyPr wrap="square" rtlCol="0">
            <a:spAutoFit/>
          </a:bodyPr>
          <a:lstStyle/>
          <a:p>
            <a:pPr marL="285750" lvl="0" indent="-285750" algn="just">
              <a:buFont typeface="Arial" panose="020B0604020202020204" pitchFamily="34" charset="0"/>
              <a:buChar char="•"/>
            </a:pPr>
            <a:r>
              <a:rPr lang="en-IN" dirty="0"/>
              <a:t>The attendance in Ward Committees of the newly elected councillors is 82%. </a:t>
            </a:r>
            <a:endParaRPr lang="en-IN" dirty="0" smtClean="0"/>
          </a:p>
          <a:p>
            <a:pPr marL="285750" lvl="0" indent="-285750" algn="just">
              <a:buFont typeface="Arial" panose="020B0604020202020204" pitchFamily="34" charset="0"/>
              <a:buChar char="•"/>
            </a:pPr>
            <a:r>
              <a:rPr lang="en-IN" dirty="0" smtClean="0"/>
              <a:t>Interestingly</a:t>
            </a:r>
            <a:r>
              <a:rPr lang="en-IN" dirty="0"/>
              <a:t>, attendance from March 2012 to December 2012, when the last batch of councillors were first elected, was also 82%. However, the number of meetings was 209 in 2012, as opposed to 240 in 2017.</a:t>
            </a:r>
          </a:p>
          <a:p>
            <a:pPr marL="285750" lvl="0" indent="-285750" algn="just">
              <a:buFont typeface="Arial" panose="020B0604020202020204" pitchFamily="34" charset="0"/>
              <a:buChar char="•"/>
            </a:pPr>
            <a:r>
              <a:rPr lang="en-IN" dirty="0"/>
              <a:t>Number of questions asked in ward committees in 2012 was 679. Number of questions asked by new councillors of 2017 in their first year is 856. </a:t>
            </a:r>
          </a:p>
          <a:p>
            <a:endParaRPr lang="en-IN" dirty="0"/>
          </a:p>
        </p:txBody>
      </p:sp>
      <p:pic>
        <p:nvPicPr>
          <p:cNvPr id="10" name="Picture 9" descr="\\Backupserver\d drive\official_backup_priyanka\Admin\logo\praja new logo.jpg"/>
          <p:cNvPicPr/>
          <p:nvPr/>
        </p:nvPicPr>
        <p:blipFill>
          <a:blip r:embed="rId2"/>
          <a:srcRect/>
          <a:stretch>
            <a:fillRect/>
          </a:stretch>
        </p:blipFill>
        <p:spPr bwMode="auto">
          <a:xfrm>
            <a:off x="11491339" y="135282"/>
            <a:ext cx="582898" cy="414920"/>
          </a:xfrm>
          <a:prstGeom prst="rect">
            <a:avLst/>
          </a:prstGeom>
          <a:noFill/>
          <a:ln w="9525">
            <a:noFill/>
            <a:miter lim="800000"/>
            <a:headEnd/>
            <a:tailEnd/>
          </a:ln>
        </p:spPr>
      </p:pic>
    </p:spTree>
    <p:extLst>
      <p:ext uri="{BB962C8B-B14F-4D97-AF65-F5344CB8AC3E}">
        <p14:creationId xmlns:p14="http://schemas.microsoft.com/office/powerpoint/2010/main" val="1814036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AEA1C2C-7BDA-4272-BE31-14302BC135C8}" type="slidenum">
              <a:rPr lang="en-IN" smtClean="0"/>
              <a:t>8</a:t>
            </a:fld>
            <a:endParaRPr lang="en-IN"/>
          </a:p>
        </p:txBody>
      </p:sp>
      <p:sp>
        <p:nvSpPr>
          <p:cNvPr id="5" name="Title 1"/>
          <p:cNvSpPr>
            <a:spLocks noGrp="1"/>
          </p:cNvSpPr>
          <p:nvPr>
            <p:ph type="title"/>
          </p:nvPr>
        </p:nvSpPr>
        <p:spPr>
          <a:xfrm>
            <a:off x="838202" y="60333"/>
            <a:ext cx="10515600" cy="1325563"/>
          </a:xfrm>
        </p:spPr>
        <p:txBody>
          <a:bodyPr>
            <a:normAutofit/>
          </a:bodyPr>
          <a:lstStyle/>
          <a:p>
            <a:pPr algn="ctr"/>
            <a:r>
              <a:rPr lang="en-IN" sz="3200" b="1" dirty="0"/>
              <a:t>Number of questions asked by Councillors </a:t>
            </a:r>
            <a:r>
              <a:rPr lang="en-IN" sz="3200" b="1" dirty="0" smtClean="0"/>
              <a:t>in Ward </a:t>
            </a:r>
            <a:r>
              <a:rPr lang="en-IN" sz="3200" b="1" dirty="0"/>
              <a:t>Committees </a:t>
            </a:r>
            <a:r>
              <a:rPr lang="en-IN" sz="3200" b="1" dirty="0" smtClean="0"/>
              <a:t>in 2012 </a:t>
            </a:r>
            <a:r>
              <a:rPr lang="en-IN" sz="3200" b="1" dirty="0"/>
              <a:t>&amp; 2017 </a:t>
            </a:r>
          </a:p>
        </p:txBody>
      </p:sp>
      <p:sp>
        <p:nvSpPr>
          <p:cNvPr id="8" name="Content Placeholder 2"/>
          <p:cNvSpPr>
            <a:spLocks noGrp="1"/>
          </p:cNvSpPr>
          <p:nvPr>
            <p:ph idx="1"/>
          </p:nvPr>
        </p:nvSpPr>
        <p:spPr>
          <a:xfrm>
            <a:off x="678872" y="4611381"/>
            <a:ext cx="10674929" cy="1423890"/>
          </a:xfrm>
        </p:spPr>
        <p:txBody>
          <a:bodyPr anchor="ctr">
            <a:normAutofit/>
          </a:bodyPr>
          <a:lstStyle/>
          <a:p>
            <a:pPr lvl="0"/>
            <a:r>
              <a:rPr lang="en-IN" sz="1800" dirty="0"/>
              <a:t>Maximum number of councillors asked between 1 to 5 questions in 2017 (134 Councillors).</a:t>
            </a:r>
          </a:p>
          <a:p>
            <a:pPr lvl="0"/>
            <a:r>
              <a:rPr lang="en-IN" sz="1800" dirty="0"/>
              <a:t>38 councillors have not asked a single question between March 2017 (from the start of the elections) to December 2017. This is lower than the 2012 figure of 45.</a:t>
            </a:r>
          </a:p>
        </p:txBody>
      </p:sp>
      <p:graphicFrame>
        <p:nvGraphicFramePr>
          <p:cNvPr id="3" name="Table 2"/>
          <p:cNvGraphicFramePr>
            <a:graphicFrameLocks noGrp="1"/>
          </p:cNvGraphicFramePr>
          <p:nvPr>
            <p:extLst>
              <p:ext uri="{D42A27DB-BD31-4B8C-83A1-F6EECF244321}">
                <p14:modId xmlns:p14="http://schemas.microsoft.com/office/powerpoint/2010/main" val="1503543749"/>
              </p:ext>
            </p:extLst>
          </p:nvPr>
        </p:nvGraphicFramePr>
        <p:xfrm>
          <a:off x="838200" y="1385900"/>
          <a:ext cx="10515601" cy="2354829"/>
        </p:xfrm>
        <a:graphic>
          <a:graphicData uri="http://schemas.openxmlformats.org/drawingml/2006/table">
            <a:tbl>
              <a:tblPr firstRow="1" firstCol="1" bandRow="1"/>
              <a:tblGrid>
                <a:gridCol w="3640501">
                  <a:extLst>
                    <a:ext uri="{9D8B030D-6E8A-4147-A177-3AD203B41FA5}">
                      <a16:colId xmlns:a16="http://schemas.microsoft.com/office/drawing/2014/main" val="320429343"/>
                    </a:ext>
                  </a:extLst>
                </a:gridCol>
                <a:gridCol w="3640501">
                  <a:extLst>
                    <a:ext uri="{9D8B030D-6E8A-4147-A177-3AD203B41FA5}">
                      <a16:colId xmlns:a16="http://schemas.microsoft.com/office/drawing/2014/main" val="604310332"/>
                    </a:ext>
                  </a:extLst>
                </a:gridCol>
                <a:gridCol w="3234599">
                  <a:extLst>
                    <a:ext uri="{9D8B030D-6E8A-4147-A177-3AD203B41FA5}">
                      <a16:colId xmlns:a16="http://schemas.microsoft.com/office/drawing/2014/main" val="3687194058"/>
                    </a:ext>
                  </a:extLst>
                </a:gridCol>
              </a:tblGrid>
              <a:tr h="400019">
                <a:tc rowSpan="2">
                  <a:txBody>
                    <a:bodyPr/>
                    <a:lstStyle/>
                    <a:p>
                      <a:pPr algn="ctr">
                        <a:lnSpc>
                          <a:spcPct val="115000"/>
                        </a:lnSpc>
                        <a:spcAft>
                          <a:spcPts val="0"/>
                        </a:spcAft>
                      </a:pPr>
                      <a:r>
                        <a:rPr lang="en-IN"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Category</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2">
                  <a:txBody>
                    <a:bodyPr/>
                    <a:lstStyle/>
                    <a:p>
                      <a:pPr algn="ctr">
                        <a:lnSpc>
                          <a:spcPct val="115000"/>
                        </a:lnSpc>
                        <a:spcAft>
                          <a:spcPts val="0"/>
                        </a:spcAft>
                      </a:pPr>
                      <a:r>
                        <a:rPr lang="en-IN"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 of Members</a:t>
                      </a:r>
                      <a:endParaRPr lang="en-IN"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IN"/>
                    </a:p>
                  </a:txBody>
                  <a:tcPr/>
                </a:tc>
                <a:extLst>
                  <a:ext uri="{0D108BD9-81ED-4DB2-BD59-A6C34878D82A}">
                    <a16:rowId xmlns:a16="http://schemas.microsoft.com/office/drawing/2014/main" val="2604065529"/>
                  </a:ext>
                </a:extLst>
              </a:tr>
              <a:tr h="378685">
                <a:tc vMerge="1">
                  <a:txBody>
                    <a:bodyPr/>
                    <a:lstStyle/>
                    <a:p>
                      <a:endParaRPr lang="en-IN"/>
                    </a:p>
                  </a:txBody>
                  <a:tcPr/>
                </a:tc>
                <a:tc>
                  <a:txBody>
                    <a:bodyPr/>
                    <a:lstStyle/>
                    <a:p>
                      <a:pPr algn="ctr">
                        <a:lnSpc>
                          <a:spcPct val="115000"/>
                        </a:lnSpc>
                        <a:spcAft>
                          <a:spcPts val="0"/>
                        </a:spcAft>
                      </a:pPr>
                      <a:r>
                        <a:rPr lang="en-IN"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Mar'12 to Dec'12</a:t>
                      </a:r>
                      <a:endParaRPr lang="en-IN"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en-IN"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Mar'17 to Dec'17</a:t>
                      </a:r>
                      <a:endParaRPr lang="en-IN"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427844001"/>
                  </a:ext>
                </a:extLst>
              </a:tr>
              <a:tr h="323855">
                <a:tc>
                  <a:txBody>
                    <a:bodyPr/>
                    <a:lstStyle/>
                    <a:p>
                      <a:pPr>
                        <a:lnSpc>
                          <a:spcPct val="115000"/>
                        </a:lnSpc>
                        <a:spcAft>
                          <a:spcPts val="0"/>
                        </a:spcAft>
                      </a:pPr>
                      <a:r>
                        <a:rPr lang="en-IN"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Zero Question</a:t>
                      </a:r>
                      <a:endParaRPr lang="en-IN"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38</a:t>
                      </a:r>
                      <a:endParaRPr lang="en-IN"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4096972"/>
                  </a:ext>
                </a:extLst>
              </a:tr>
              <a:tr h="323855">
                <a:tc>
                  <a:txBody>
                    <a:bodyPr/>
                    <a:lstStyle/>
                    <a:p>
                      <a:pPr>
                        <a:lnSpc>
                          <a:spcPct val="115000"/>
                        </a:lnSpc>
                        <a:spcAft>
                          <a:spcPts val="0"/>
                        </a:spcAft>
                      </a:pPr>
                      <a:r>
                        <a:rPr lang="en-IN"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to 5 Question asked</a:t>
                      </a:r>
                      <a:endParaRPr lang="en-IN"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150</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134</a:t>
                      </a:r>
                      <a:endParaRPr lang="en-IN"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8085410"/>
                  </a:ext>
                </a:extLst>
              </a:tr>
              <a:tr h="323855">
                <a:tc>
                  <a:txBody>
                    <a:bodyPr/>
                    <a:lstStyle/>
                    <a:p>
                      <a:pPr>
                        <a:lnSpc>
                          <a:spcPct val="115000"/>
                        </a:lnSpc>
                        <a:spcAft>
                          <a:spcPts val="0"/>
                        </a:spcAft>
                      </a:pPr>
                      <a:r>
                        <a:rPr lang="en-IN"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 to 10 Question asked</a:t>
                      </a:r>
                      <a:endParaRPr lang="en-IN"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a:t>
                      </a:r>
                      <a:endParaRPr lang="en-IN"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46</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3692775"/>
                  </a:ext>
                </a:extLst>
              </a:tr>
              <a:tr h="323855">
                <a:tc>
                  <a:txBody>
                    <a:bodyPr/>
                    <a:lstStyle/>
                    <a:p>
                      <a:pPr>
                        <a:lnSpc>
                          <a:spcPct val="115000"/>
                        </a:lnSpc>
                        <a:spcAft>
                          <a:spcPts val="0"/>
                        </a:spcAft>
                      </a:pPr>
                      <a:r>
                        <a:rPr lang="en-IN"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Above 10 Question asked</a:t>
                      </a:r>
                      <a:endParaRPr lang="en-IN"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IN"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2177324"/>
                  </a:ext>
                </a:extLst>
              </a:tr>
              <a:tr h="280705">
                <a:tc>
                  <a:txBody>
                    <a:bodyPr/>
                    <a:lstStyle/>
                    <a:p>
                      <a:pPr>
                        <a:lnSpc>
                          <a:spcPct val="115000"/>
                        </a:lnSpc>
                        <a:spcAft>
                          <a:spcPts val="0"/>
                        </a:spcAft>
                      </a:pPr>
                      <a:r>
                        <a:rPr lang="en-IN"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 Members</a:t>
                      </a:r>
                      <a:endParaRPr lang="en-IN"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en-IN"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227</a:t>
                      </a:r>
                      <a:endParaRPr lang="en-IN"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en-IN"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228*</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800805231"/>
                  </a:ext>
                </a:extLst>
              </a:tr>
            </a:tbl>
          </a:graphicData>
        </a:graphic>
      </p:graphicFrame>
      <p:sp>
        <p:nvSpPr>
          <p:cNvPr id="9" name="Rectangle 8"/>
          <p:cNvSpPr/>
          <p:nvPr/>
        </p:nvSpPr>
        <p:spPr>
          <a:xfrm>
            <a:off x="678872" y="3702448"/>
            <a:ext cx="10674929" cy="587853"/>
          </a:xfrm>
          <a:prstGeom prst="rect">
            <a:avLst/>
          </a:prstGeom>
        </p:spPr>
        <p:txBody>
          <a:bodyPr wrap="square">
            <a:spAutoFit/>
          </a:bodyPr>
          <a:lstStyle/>
          <a:p>
            <a:pPr>
              <a:lnSpc>
                <a:spcPct val="115000"/>
              </a:lnSpc>
              <a:spcAft>
                <a:spcPts val="0"/>
              </a:spcAft>
            </a:pPr>
            <a:r>
              <a:rPr lang="en-IN" sz="1600" b="1" dirty="0">
                <a:latin typeface="Calibri" panose="020F0502020204030204" pitchFamily="34" charset="0"/>
                <a:ea typeface="Times New Roman" panose="02020603050405020304" pitchFamily="18" charset="0"/>
                <a:cs typeface="Times New Roman" panose="02020603050405020304" pitchFamily="18" charset="0"/>
              </a:rPr>
              <a:t>* - </a:t>
            </a:r>
            <a:r>
              <a:rPr lang="en-IN" sz="1200" dirty="0" err="1">
                <a:latin typeface="Calibri" panose="020F0502020204030204" pitchFamily="34" charset="0"/>
                <a:ea typeface="Times New Roman" panose="02020603050405020304" pitchFamily="18" charset="0"/>
                <a:cs typeface="Times New Roman" panose="02020603050405020304" pitchFamily="18" charset="0"/>
              </a:rPr>
              <a:t>Shailaja</a:t>
            </a:r>
            <a:r>
              <a:rPr lang="en-IN" sz="1200" dirty="0">
                <a:latin typeface="Calibri" panose="020F0502020204030204" pitchFamily="34" charset="0"/>
                <a:ea typeface="Times New Roman" panose="02020603050405020304" pitchFamily="18" charset="0"/>
                <a:cs typeface="Times New Roman" panose="02020603050405020304" pitchFamily="18" charset="0"/>
              </a:rPr>
              <a:t> </a:t>
            </a:r>
            <a:r>
              <a:rPr lang="en-IN" sz="1200" dirty="0" err="1">
                <a:latin typeface="Calibri" panose="020F0502020204030204" pitchFamily="34" charset="0"/>
                <a:ea typeface="Times New Roman" panose="02020603050405020304" pitchFamily="18" charset="0"/>
                <a:cs typeface="Times New Roman" panose="02020603050405020304" pitchFamily="18" charset="0"/>
              </a:rPr>
              <a:t>Girkar</a:t>
            </a:r>
            <a:r>
              <a:rPr lang="en-IN" sz="1200" dirty="0">
                <a:latin typeface="Calibri" panose="020F0502020204030204" pitchFamily="34" charset="0"/>
                <a:ea typeface="Times New Roman" panose="02020603050405020304" pitchFamily="18" charset="0"/>
                <a:cs typeface="Times New Roman" panose="02020603050405020304" pitchFamily="18" charset="0"/>
              </a:rPr>
              <a:t> was elected in March 2017 but passed away in September 2017, and </a:t>
            </a:r>
            <a:r>
              <a:rPr lang="en-IN" sz="1200" dirty="0" err="1">
                <a:latin typeface="Calibri" panose="020F0502020204030204" pitchFamily="34" charset="0"/>
                <a:ea typeface="Times New Roman" panose="02020603050405020304" pitchFamily="18" charset="0"/>
                <a:cs typeface="Times New Roman" panose="02020603050405020304" pitchFamily="18" charset="0"/>
              </a:rPr>
              <a:t>Pratibha</a:t>
            </a:r>
            <a:r>
              <a:rPr lang="en-IN" sz="1200" dirty="0">
                <a:latin typeface="Calibri" panose="020F0502020204030204" pitchFamily="34" charset="0"/>
                <a:ea typeface="Times New Roman" panose="02020603050405020304" pitchFamily="18" charset="0"/>
                <a:cs typeface="Times New Roman" panose="02020603050405020304" pitchFamily="18" charset="0"/>
              </a:rPr>
              <a:t> </a:t>
            </a:r>
            <a:r>
              <a:rPr lang="en-IN" sz="1200" dirty="0" err="1">
                <a:latin typeface="Calibri" panose="020F0502020204030204" pitchFamily="34" charset="0"/>
                <a:ea typeface="Times New Roman" panose="02020603050405020304" pitchFamily="18" charset="0"/>
                <a:cs typeface="Times New Roman" panose="02020603050405020304" pitchFamily="18" charset="0"/>
              </a:rPr>
              <a:t>Girkar</a:t>
            </a:r>
            <a:r>
              <a:rPr lang="en-IN" sz="1200" dirty="0">
                <a:latin typeface="Calibri" panose="020F0502020204030204" pitchFamily="34" charset="0"/>
                <a:ea typeface="Times New Roman" panose="02020603050405020304" pitchFamily="18" charset="0"/>
                <a:cs typeface="Times New Roman" panose="02020603050405020304" pitchFamily="18" charset="0"/>
              </a:rPr>
              <a:t> was elected in her place. </a:t>
            </a:r>
            <a:r>
              <a:rPr lang="en-IN" sz="1200" dirty="0" err="1">
                <a:latin typeface="Calibri" panose="020F0502020204030204" pitchFamily="34" charset="0"/>
                <a:ea typeface="Times New Roman" panose="02020603050405020304" pitchFamily="18" charset="0"/>
                <a:cs typeface="Times New Roman" panose="02020603050405020304" pitchFamily="18" charset="0"/>
              </a:rPr>
              <a:t>Shailaja</a:t>
            </a:r>
            <a:r>
              <a:rPr lang="en-IN" sz="1200" dirty="0">
                <a:latin typeface="Calibri" panose="020F0502020204030204" pitchFamily="34" charset="0"/>
                <a:ea typeface="Times New Roman" panose="02020603050405020304" pitchFamily="18" charset="0"/>
                <a:cs typeface="Times New Roman" panose="02020603050405020304" pitchFamily="18" charset="0"/>
              </a:rPr>
              <a:t> </a:t>
            </a:r>
            <a:r>
              <a:rPr lang="en-IN" sz="1200" dirty="0" err="1">
                <a:latin typeface="Calibri" panose="020F0502020204030204" pitchFamily="34" charset="0"/>
                <a:ea typeface="Times New Roman" panose="02020603050405020304" pitchFamily="18" charset="0"/>
                <a:cs typeface="Times New Roman" panose="02020603050405020304" pitchFamily="18" charset="0"/>
              </a:rPr>
              <a:t>Girkar’s</a:t>
            </a:r>
            <a:r>
              <a:rPr lang="en-IN" sz="1200" dirty="0">
                <a:latin typeface="Calibri" panose="020F0502020204030204" pitchFamily="34" charset="0"/>
                <a:ea typeface="Times New Roman" panose="02020603050405020304" pitchFamily="18" charset="0"/>
                <a:cs typeface="Times New Roman" panose="02020603050405020304" pitchFamily="18" charset="0"/>
              </a:rPr>
              <a:t> questions till August 2017 have been considered. Hence, the number of councillors has been shown as 228 and not 227. </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10" name="Picture 9" descr="\\Backupserver\d drive\official_backup_priyanka\Admin\logo\praja new logo.jpg"/>
          <p:cNvPicPr/>
          <p:nvPr/>
        </p:nvPicPr>
        <p:blipFill>
          <a:blip r:embed="rId2"/>
          <a:srcRect/>
          <a:stretch>
            <a:fillRect/>
          </a:stretch>
        </p:blipFill>
        <p:spPr bwMode="auto">
          <a:xfrm>
            <a:off x="11491339" y="135282"/>
            <a:ext cx="582898" cy="414920"/>
          </a:xfrm>
          <a:prstGeom prst="rect">
            <a:avLst/>
          </a:prstGeom>
          <a:noFill/>
          <a:ln w="9525">
            <a:noFill/>
            <a:miter lim="800000"/>
            <a:headEnd/>
            <a:tailEnd/>
          </a:ln>
        </p:spPr>
      </p:pic>
    </p:spTree>
    <p:extLst>
      <p:ext uri="{BB962C8B-B14F-4D97-AF65-F5344CB8AC3E}">
        <p14:creationId xmlns:p14="http://schemas.microsoft.com/office/powerpoint/2010/main" val="1626283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Issue-wise number of questions asked in Ward Committees in 2012 &amp; 2017</a:t>
            </a:r>
            <a:endParaRPr lang="en-IN"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76130770"/>
              </p:ext>
            </p:extLst>
          </p:nvPr>
        </p:nvGraphicFramePr>
        <p:xfrm>
          <a:off x="838203" y="1690682"/>
          <a:ext cx="10515598" cy="4665665"/>
        </p:xfrm>
        <a:graphic>
          <a:graphicData uri="http://schemas.openxmlformats.org/drawingml/2006/table">
            <a:tbl>
              <a:tblPr firstRow="1" firstCol="1" bandRow="1"/>
              <a:tblGrid>
                <a:gridCol w="3550066">
                  <a:extLst>
                    <a:ext uri="{9D8B030D-6E8A-4147-A177-3AD203B41FA5}">
                      <a16:colId xmlns:a16="http://schemas.microsoft.com/office/drawing/2014/main" val="3178860495"/>
                    </a:ext>
                  </a:extLst>
                </a:gridCol>
                <a:gridCol w="3550066">
                  <a:extLst>
                    <a:ext uri="{9D8B030D-6E8A-4147-A177-3AD203B41FA5}">
                      <a16:colId xmlns:a16="http://schemas.microsoft.com/office/drawing/2014/main" val="3169302412"/>
                    </a:ext>
                  </a:extLst>
                </a:gridCol>
                <a:gridCol w="3415466">
                  <a:extLst>
                    <a:ext uri="{9D8B030D-6E8A-4147-A177-3AD203B41FA5}">
                      <a16:colId xmlns:a16="http://schemas.microsoft.com/office/drawing/2014/main" val="741974170"/>
                    </a:ext>
                  </a:extLst>
                </a:gridCol>
              </a:tblGrid>
              <a:tr h="407190">
                <a:tc rowSpan="2">
                  <a:txBody>
                    <a:bodyPr/>
                    <a:lstStyle/>
                    <a:p>
                      <a:pPr algn="ctr">
                        <a:lnSpc>
                          <a:spcPct val="115000"/>
                        </a:lnSpc>
                        <a:spcAft>
                          <a:spcPts val="0"/>
                        </a:spcAft>
                      </a:pPr>
                      <a:r>
                        <a:rPr lang="en-IN"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Issues </a:t>
                      </a:r>
                      <a:endParaRPr lang="en-IN"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2">
                  <a:txBody>
                    <a:bodyPr/>
                    <a:lstStyle/>
                    <a:p>
                      <a:pPr algn="ctr">
                        <a:lnSpc>
                          <a:spcPct val="115000"/>
                        </a:lnSpc>
                        <a:spcAft>
                          <a:spcPts val="0"/>
                        </a:spcAft>
                      </a:pPr>
                      <a:r>
                        <a:rPr lang="en-IN" sz="14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Question asked</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IN"/>
                    </a:p>
                  </a:txBody>
                  <a:tcPr/>
                </a:tc>
                <a:extLst>
                  <a:ext uri="{0D108BD9-81ED-4DB2-BD59-A6C34878D82A}">
                    <a16:rowId xmlns:a16="http://schemas.microsoft.com/office/drawing/2014/main" val="1516059224"/>
                  </a:ext>
                </a:extLst>
              </a:tr>
              <a:tr h="342005">
                <a:tc vMerge="1">
                  <a:txBody>
                    <a:bodyPr/>
                    <a:lstStyle/>
                    <a:p>
                      <a:endParaRPr lang="en-IN"/>
                    </a:p>
                  </a:txBody>
                  <a:tcPr/>
                </a:tc>
                <a:tc>
                  <a:txBody>
                    <a:bodyPr/>
                    <a:lstStyle/>
                    <a:p>
                      <a:pPr algn="ctr">
                        <a:lnSpc>
                          <a:spcPct val="115000"/>
                        </a:lnSpc>
                        <a:spcAft>
                          <a:spcPts val="0"/>
                        </a:spcAft>
                      </a:pPr>
                      <a:r>
                        <a:rPr lang="en-IN" sz="14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Mar ‘12 to Dec ‘12</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en-IN" sz="14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Mar ‘17 to Dec ‘17</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996616890"/>
                  </a:ext>
                </a:extLst>
              </a:tr>
              <a:tr h="257012">
                <a:tc>
                  <a:txBody>
                    <a:bodyPr/>
                    <a:lstStyle/>
                    <a:p>
                      <a:pPr>
                        <a:lnSpc>
                          <a:spcPct val="115000"/>
                        </a:lnSpc>
                        <a:spcAft>
                          <a:spcPts val="0"/>
                        </a:spcAft>
                      </a:pPr>
                      <a:r>
                        <a:rPr lang="en-IN"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Drainage</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a:t>
                      </a:r>
                      <a:endParaRPr lang="en-IN"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42</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6018859"/>
                  </a:ext>
                </a:extLst>
              </a:tr>
              <a:tr h="257012">
                <a:tc>
                  <a:txBody>
                    <a:bodyPr/>
                    <a:lstStyle/>
                    <a:p>
                      <a:pPr>
                        <a:lnSpc>
                          <a:spcPct val="115000"/>
                        </a:lnSpc>
                        <a:spcAft>
                          <a:spcPts val="0"/>
                        </a:spcAft>
                      </a:pPr>
                      <a:r>
                        <a:rPr lang="en-IN"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Solid Waste Management (SWM)</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62</a:t>
                      </a:r>
                      <a:endParaRPr lang="en-IN"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en-IN"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76</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196231022"/>
                  </a:ext>
                </a:extLst>
              </a:tr>
              <a:tr h="257012">
                <a:tc>
                  <a:txBody>
                    <a:bodyPr/>
                    <a:lstStyle/>
                    <a:p>
                      <a:pPr>
                        <a:lnSpc>
                          <a:spcPct val="115000"/>
                        </a:lnSpc>
                        <a:spcAft>
                          <a:spcPts val="0"/>
                        </a:spcAft>
                      </a:pPr>
                      <a:r>
                        <a:rPr lang="en-IN"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Water Supply</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47</a:t>
                      </a:r>
                      <a:endParaRPr lang="en-IN"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en-IN"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56</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322225183"/>
                  </a:ext>
                </a:extLst>
              </a:tr>
              <a:tr h="257012">
                <a:tc>
                  <a:txBody>
                    <a:bodyPr/>
                    <a:lstStyle/>
                    <a:p>
                      <a:pPr>
                        <a:lnSpc>
                          <a:spcPct val="115000"/>
                        </a:lnSpc>
                        <a:spcAft>
                          <a:spcPts val="0"/>
                        </a:spcAft>
                      </a:pPr>
                      <a:r>
                        <a:rPr lang="en-IN"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License</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a:t>
                      </a:r>
                      <a:endParaRPr lang="en-IN"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47</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3217280"/>
                  </a:ext>
                </a:extLst>
              </a:tr>
              <a:tr h="257012">
                <a:tc>
                  <a:txBody>
                    <a:bodyPr/>
                    <a:lstStyle/>
                    <a:p>
                      <a:pPr>
                        <a:lnSpc>
                          <a:spcPct val="115000"/>
                        </a:lnSpc>
                        <a:spcAft>
                          <a:spcPts val="0"/>
                        </a:spcAft>
                      </a:pPr>
                      <a:r>
                        <a:rPr lang="en-IN"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Roads</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102</a:t>
                      </a:r>
                      <a:endParaRPr lang="en-IN"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en-IN"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151</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890696624"/>
                  </a:ext>
                </a:extLst>
              </a:tr>
              <a:tr h="257012">
                <a:tc>
                  <a:txBody>
                    <a:bodyPr/>
                    <a:lstStyle/>
                    <a:p>
                      <a:pPr>
                        <a:lnSpc>
                          <a:spcPct val="115000"/>
                        </a:lnSpc>
                        <a:spcAft>
                          <a:spcPts val="0"/>
                        </a:spcAft>
                      </a:pPr>
                      <a:r>
                        <a:rPr lang="en-IN"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Storm Water Drainage</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31</a:t>
                      </a:r>
                      <a:endParaRPr lang="en-IN"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en-IN"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39</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620939657"/>
                  </a:ext>
                </a:extLst>
              </a:tr>
              <a:tr h="257012">
                <a:tc>
                  <a:txBody>
                    <a:bodyPr/>
                    <a:lstStyle/>
                    <a:p>
                      <a:pPr>
                        <a:lnSpc>
                          <a:spcPct val="115000"/>
                        </a:lnSpc>
                        <a:spcAft>
                          <a:spcPts val="0"/>
                        </a:spcAft>
                      </a:pPr>
                      <a:r>
                        <a:rPr lang="en-IN"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Toilet</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n-IN"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42</a:t>
                      </a:r>
                      <a:endParaRPr lang="en-IN"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7083879"/>
                  </a:ext>
                </a:extLst>
              </a:tr>
              <a:tr h="257012">
                <a:tc>
                  <a:txBody>
                    <a:bodyPr/>
                    <a:lstStyle/>
                    <a:p>
                      <a:pPr>
                        <a:lnSpc>
                          <a:spcPct val="115000"/>
                        </a:lnSpc>
                        <a:spcAft>
                          <a:spcPts val="0"/>
                        </a:spcAft>
                      </a:pPr>
                      <a:r>
                        <a:rPr lang="en-IN"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Pest control</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n-IN"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914200"/>
                  </a:ext>
                </a:extLst>
              </a:tr>
              <a:tr h="257012">
                <a:tc>
                  <a:txBody>
                    <a:bodyPr/>
                    <a:lstStyle/>
                    <a:p>
                      <a:pPr>
                        <a:lnSpc>
                          <a:spcPct val="115000"/>
                        </a:lnSpc>
                        <a:spcAft>
                          <a:spcPts val="0"/>
                        </a:spcAft>
                      </a:pPr>
                      <a:r>
                        <a:rPr lang="en-IN"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Garden/Open space</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38</a:t>
                      </a:r>
                      <a:endParaRPr lang="en-IN"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9304761"/>
                  </a:ext>
                </a:extLst>
              </a:tr>
              <a:tr h="257012">
                <a:tc>
                  <a:txBody>
                    <a:bodyPr/>
                    <a:lstStyle/>
                    <a:p>
                      <a:pPr>
                        <a:lnSpc>
                          <a:spcPct val="115000"/>
                        </a:lnSpc>
                        <a:spcAft>
                          <a:spcPts val="0"/>
                        </a:spcAft>
                      </a:pPr>
                      <a:r>
                        <a:rPr lang="en-IN"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Community Development</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32</a:t>
                      </a:r>
                      <a:endParaRPr lang="en-IN"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1348607"/>
                  </a:ext>
                </a:extLst>
              </a:tr>
              <a:tr h="257012">
                <a:tc>
                  <a:txBody>
                    <a:bodyPr/>
                    <a:lstStyle/>
                    <a:p>
                      <a:pPr>
                        <a:lnSpc>
                          <a:spcPct val="115000"/>
                        </a:lnSpc>
                        <a:spcAft>
                          <a:spcPts val="0"/>
                        </a:spcAft>
                      </a:pPr>
                      <a:r>
                        <a:rPr lang="en-IN"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Health</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n-IN"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8615782"/>
                  </a:ext>
                </a:extLst>
              </a:tr>
              <a:tr h="257012">
                <a:tc>
                  <a:txBody>
                    <a:bodyPr/>
                    <a:lstStyle/>
                    <a:p>
                      <a:pPr>
                        <a:lnSpc>
                          <a:spcPct val="115000"/>
                        </a:lnSpc>
                        <a:spcAft>
                          <a:spcPts val="0"/>
                        </a:spcAft>
                      </a:pPr>
                      <a:r>
                        <a:rPr lang="en-IN"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Education</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IN"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0736789"/>
                  </a:ext>
                </a:extLst>
              </a:tr>
              <a:tr h="318302">
                <a:tc>
                  <a:txBody>
                    <a:bodyPr/>
                    <a:lstStyle/>
                    <a:p>
                      <a:pPr>
                        <a:lnSpc>
                          <a:spcPct val="115000"/>
                        </a:lnSpc>
                        <a:spcAft>
                          <a:spcPts val="0"/>
                        </a:spcAft>
                      </a:pPr>
                      <a:r>
                        <a:rPr lang="en-IN"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Naming/Renaming of Roads/ Chowks</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127</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en-IN"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125</a:t>
                      </a:r>
                      <a:endParaRPr lang="en-IN"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644923007"/>
                  </a:ext>
                </a:extLst>
              </a:tr>
              <a:tr h="257012">
                <a:tc>
                  <a:txBody>
                    <a:bodyPr/>
                    <a:lstStyle/>
                    <a:p>
                      <a:pPr>
                        <a:lnSpc>
                          <a:spcPct val="115000"/>
                        </a:lnSpc>
                        <a:spcAft>
                          <a:spcPts val="0"/>
                        </a:spcAft>
                      </a:pPr>
                      <a:r>
                        <a:rPr lang="en-IN"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Other issues related</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142</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172</a:t>
                      </a:r>
                      <a:endParaRPr lang="en-IN"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1022112"/>
                  </a:ext>
                </a:extLst>
              </a:tr>
              <a:tr h="257012">
                <a:tc>
                  <a:txBody>
                    <a:bodyPr/>
                    <a:lstStyle/>
                    <a:p>
                      <a:pPr algn="ctr">
                        <a:lnSpc>
                          <a:spcPct val="115000"/>
                        </a:lnSpc>
                        <a:spcAft>
                          <a:spcPts val="0"/>
                        </a:spcAft>
                      </a:pPr>
                      <a:r>
                        <a:rPr lang="en-IN" sz="14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en-IN" sz="14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679</a:t>
                      </a:r>
                      <a:endParaRPr lang="en-IN"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en-IN"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856</a:t>
                      </a:r>
                      <a:endParaRPr lang="en-IN"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454363869"/>
                  </a:ext>
                </a:extLst>
              </a:tr>
            </a:tbl>
          </a:graphicData>
        </a:graphic>
      </p:graphicFrame>
      <p:sp>
        <p:nvSpPr>
          <p:cNvPr id="4" name="Slide Number Placeholder 3"/>
          <p:cNvSpPr>
            <a:spLocks noGrp="1"/>
          </p:cNvSpPr>
          <p:nvPr>
            <p:ph type="sldNum" sz="quarter" idx="12"/>
          </p:nvPr>
        </p:nvSpPr>
        <p:spPr/>
        <p:txBody>
          <a:bodyPr/>
          <a:lstStyle/>
          <a:p>
            <a:fld id="{FAEA1C2C-7BDA-4272-BE31-14302BC135C8}" type="slidenum">
              <a:rPr lang="en-IN" smtClean="0"/>
              <a:t>9</a:t>
            </a:fld>
            <a:endParaRPr lang="en-IN"/>
          </a:p>
        </p:txBody>
      </p:sp>
      <p:pic>
        <p:nvPicPr>
          <p:cNvPr id="7" name="Picture 6" descr="\\Backupserver\d drive\official_backup_priyanka\Admin\logo\praja new logo.jpg"/>
          <p:cNvPicPr/>
          <p:nvPr/>
        </p:nvPicPr>
        <p:blipFill>
          <a:blip r:embed="rId2"/>
          <a:srcRect/>
          <a:stretch>
            <a:fillRect/>
          </a:stretch>
        </p:blipFill>
        <p:spPr bwMode="auto">
          <a:xfrm>
            <a:off x="11491339" y="135282"/>
            <a:ext cx="582898" cy="414920"/>
          </a:xfrm>
          <a:prstGeom prst="rect">
            <a:avLst/>
          </a:prstGeom>
          <a:noFill/>
          <a:ln w="9525">
            <a:noFill/>
            <a:miter lim="800000"/>
            <a:headEnd/>
            <a:tailEnd/>
          </a:ln>
        </p:spPr>
      </p:pic>
    </p:spTree>
    <p:extLst>
      <p:ext uri="{BB962C8B-B14F-4D97-AF65-F5344CB8AC3E}">
        <p14:creationId xmlns:p14="http://schemas.microsoft.com/office/powerpoint/2010/main" val="37268024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3893</TotalTime>
  <Words>1202</Words>
  <Application>Microsoft Office PowerPoint</Application>
  <PresentationFormat>Widescreen</PresentationFormat>
  <Paragraphs>349</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Symbol</vt:lpstr>
      <vt:lpstr>Times New Roman</vt:lpstr>
      <vt:lpstr>Office Theme</vt:lpstr>
      <vt:lpstr>  Report on Civic Issues Registered by Citizens and Deliberations done by Municipal Councillors in Mumbai    April 2018 </vt:lpstr>
      <vt:lpstr>PowerPoint Presentation</vt:lpstr>
      <vt:lpstr>Comparison of most frequent complaints by citizens  Jan 2015 to Dec 2017</vt:lpstr>
      <vt:lpstr>Best &amp; Worst Wards in Mumbai in 2017</vt:lpstr>
      <vt:lpstr>64% Disparity between Male and Female in Public Toilets as of 31st December 2017</vt:lpstr>
      <vt:lpstr>Air Quality in Mumbai from 2015-2017</vt:lpstr>
      <vt:lpstr>Number of meetings, attendance and questions asked  in Ward Committees in 2012 &amp; 2017</vt:lpstr>
      <vt:lpstr>Number of questions asked by Councillors in Ward Committees in 2012 &amp; 2017 </vt:lpstr>
      <vt:lpstr>Issue-wise number of questions asked in Ward Committees in 2012 &amp; 2017</vt:lpstr>
      <vt:lpstr>Comparison of the average days taken to answer Point of Order questions in the Ward Committees from 2013 to 2017</vt:lpstr>
      <vt:lpstr>Analysis of Political Party Manifestos</vt:lpstr>
      <vt:lpstr>Party-wise analysis of Manifestos</vt:lpstr>
      <vt:lpstr>What needs to be done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on Working of Ward Committees in the City of Mumbai and Civic Problems Registered by Citizens (January 2012 to December 2014)</dc:title>
  <dc:creator>swati</dc:creator>
  <cp:lastModifiedBy>Praja</cp:lastModifiedBy>
  <cp:revision>335</cp:revision>
  <cp:lastPrinted>2018-04-19T05:24:22Z</cp:lastPrinted>
  <dcterms:created xsi:type="dcterms:W3CDTF">2016-04-16T06:42:44Z</dcterms:created>
  <dcterms:modified xsi:type="dcterms:W3CDTF">2018-04-19T07:03:27Z</dcterms:modified>
</cp:coreProperties>
</file>