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7">
  <p:sldMasterIdLst>
    <p:sldMasterId id="2147483648" r:id="rId1"/>
  </p:sldMasterIdLst>
  <p:notesMasterIdLst>
    <p:notesMasterId r:id="rId15"/>
  </p:notesMasterIdLst>
  <p:handoutMasterIdLst>
    <p:handoutMasterId r:id="rId16"/>
  </p:handoutMasterIdLst>
  <p:sldIdLst>
    <p:sldId id="256" r:id="rId2"/>
    <p:sldId id="340" r:id="rId3"/>
    <p:sldId id="322" r:id="rId4"/>
    <p:sldId id="337" r:id="rId5"/>
    <p:sldId id="332" r:id="rId6"/>
    <p:sldId id="343" r:id="rId7"/>
    <p:sldId id="330" r:id="rId8"/>
    <p:sldId id="331" r:id="rId9"/>
    <p:sldId id="344" r:id="rId10"/>
    <p:sldId id="333" r:id="rId11"/>
    <p:sldId id="341" r:id="rId12"/>
    <p:sldId id="342" r:id="rId13"/>
    <p:sldId id="319" r:id="rId14"/>
  </p:sldIdLst>
  <p:sldSz cx="12192000" cy="6858000"/>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0000"/>
    <a:srgbClr val="FF0066"/>
    <a:srgbClr val="FF66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72" autoAdjust="0"/>
    <p:restoredTop sz="93979" autoAdjust="0"/>
  </p:normalViewPr>
  <p:slideViewPr>
    <p:cSldViewPr snapToGrid="0">
      <p:cViewPr varScale="1">
        <p:scale>
          <a:sx n="69" d="100"/>
          <a:sy n="69" d="100"/>
        </p:scale>
        <p:origin x="876"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en-IN"/>
          </a:p>
        </p:txBody>
      </p:sp>
      <p:sp>
        <p:nvSpPr>
          <p:cNvPr id="3" name="Date Placeholder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D634E614-53DF-4946-9FDB-5075153784E9}" type="datetimeFigureOut">
              <a:rPr lang="en-IN" smtClean="0"/>
              <a:t>19-04-2018</a:t>
            </a:fld>
            <a:endParaRPr lang="en-IN"/>
          </a:p>
        </p:txBody>
      </p:sp>
      <p:sp>
        <p:nvSpPr>
          <p:cNvPr id="4" name="Footer Placeholder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lang="en-IN"/>
          </a:p>
        </p:txBody>
      </p:sp>
      <p:sp>
        <p:nvSpPr>
          <p:cNvPr id="5" name="Slide Number Placeholder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61A9B64C-3038-4D3C-ABB3-36021A0ECC36}" type="slidenum">
              <a:rPr lang="en-IN" smtClean="0"/>
              <a:t>‹#›</a:t>
            </a:fld>
            <a:endParaRPr lang="en-IN"/>
          </a:p>
        </p:txBody>
      </p:sp>
    </p:spTree>
    <p:extLst>
      <p:ext uri="{BB962C8B-B14F-4D97-AF65-F5344CB8AC3E}">
        <p14:creationId xmlns:p14="http://schemas.microsoft.com/office/powerpoint/2010/main" val="20141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1015"/>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3901698" y="0"/>
            <a:ext cx="2984871" cy="501015"/>
          </a:xfrm>
          <a:prstGeom prst="rect">
            <a:avLst/>
          </a:prstGeom>
        </p:spPr>
        <p:txBody>
          <a:bodyPr vert="horz" lIns="96616" tIns="48308" rIns="96616" bIns="48308" rtlCol="0"/>
          <a:lstStyle>
            <a:lvl1pPr algn="r">
              <a:defRPr sz="1300"/>
            </a:lvl1pPr>
          </a:lstStyle>
          <a:p>
            <a:fld id="{45E0DE37-FBCF-43F4-944A-B385B6124A16}" type="datetimeFigureOut">
              <a:rPr lang="en-US" smtClean="0"/>
              <a:t>4/19/2018</a:t>
            </a:fld>
            <a:endParaRPr lang="en-US"/>
          </a:p>
        </p:txBody>
      </p:sp>
      <p:sp>
        <p:nvSpPr>
          <p:cNvPr id="4" name="Slide Image Placeholder 3"/>
          <p:cNvSpPr>
            <a:spLocks noGrp="1" noRot="1" noChangeAspect="1"/>
          </p:cNvSpPr>
          <p:nvPr>
            <p:ph type="sldImg" idx="2"/>
          </p:nvPr>
        </p:nvSpPr>
        <p:spPr>
          <a:xfrm>
            <a:off x="104775" y="750888"/>
            <a:ext cx="6678613" cy="3757612"/>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517546"/>
            <a:ext cx="2984871" cy="501015"/>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7546"/>
            <a:ext cx="2984871" cy="501015"/>
          </a:xfrm>
          <a:prstGeom prst="rect">
            <a:avLst/>
          </a:prstGeom>
        </p:spPr>
        <p:txBody>
          <a:bodyPr vert="horz" lIns="96616" tIns="48308" rIns="96616" bIns="48308" rtlCol="0" anchor="b"/>
          <a:lstStyle>
            <a:lvl1pPr algn="r">
              <a:defRPr sz="1300"/>
            </a:lvl1pPr>
          </a:lstStyle>
          <a:p>
            <a:fld id="{D93E028B-A077-4A5D-9F3B-07C303F72ACD}" type="slidenum">
              <a:rPr lang="en-US" smtClean="0"/>
              <a:t>‹#›</a:t>
            </a:fld>
            <a:endParaRPr lang="en-US"/>
          </a:p>
        </p:txBody>
      </p:sp>
    </p:spTree>
    <p:extLst>
      <p:ext uri="{BB962C8B-B14F-4D97-AF65-F5344CB8AC3E}">
        <p14:creationId xmlns:p14="http://schemas.microsoft.com/office/powerpoint/2010/main" val="4177789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D93E028B-A077-4A5D-9F3B-07C303F72ACD}" type="slidenum">
              <a:rPr lang="en-US" smtClean="0"/>
              <a:t>4</a:t>
            </a:fld>
            <a:endParaRPr lang="en-US"/>
          </a:p>
        </p:txBody>
      </p:sp>
    </p:spTree>
    <p:extLst>
      <p:ext uri="{BB962C8B-B14F-4D97-AF65-F5344CB8AC3E}">
        <p14:creationId xmlns:p14="http://schemas.microsoft.com/office/powerpoint/2010/main" val="2648489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4775" y="750888"/>
            <a:ext cx="6678613" cy="3757612"/>
          </a:xfrm>
        </p:spPr>
      </p:sp>
      <p:sp>
        <p:nvSpPr>
          <p:cNvPr id="3" name="Notes Placeholder 2"/>
          <p:cNvSpPr>
            <a:spLocks noGrp="1"/>
          </p:cNvSpPr>
          <p:nvPr>
            <p:ph type="body" idx="1"/>
          </p:nvPr>
        </p:nvSpPr>
        <p:spPr/>
        <p:txBody>
          <a:bodyPr/>
          <a:lstStyle/>
          <a:p>
            <a:r>
              <a:rPr lang="en-IN" dirty="0" smtClean="0"/>
              <a:t>The top concern of councillors over the past 5 years has been “</a:t>
            </a:r>
            <a:endParaRPr lang="en-IN" dirty="0"/>
          </a:p>
        </p:txBody>
      </p:sp>
      <p:sp>
        <p:nvSpPr>
          <p:cNvPr id="4" name="Slide Number Placeholder 3"/>
          <p:cNvSpPr>
            <a:spLocks noGrp="1"/>
          </p:cNvSpPr>
          <p:nvPr>
            <p:ph type="sldNum" sz="quarter" idx="10"/>
          </p:nvPr>
        </p:nvSpPr>
        <p:spPr/>
        <p:txBody>
          <a:bodyPr/>
          <a:lstStyle/>
          <a:p>
            <a:fld id="{D93E028B-A077-4A5D-9F3B-07C303F72ACD}" type="slidenum">
              <a:rPr lang="en-US" smtClean="0"/>
              <a:t>10</a:t>
            </a:fld>
            <a:endParaRPr lang="en-US"/>
          </a:p>
        </p:txBody>
      </p:sp>
    </p:spTree>
    <p:extLst>
      <p:ext uri="{BB962C8B-B14F-4D97-AF65-F5344CB8AC3E}">
        <p14:creationId xmlns:p14="http://schemas.microsoft.com/office/powerpoint/2010/main" val="3235537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0"/>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54079FB-D1DD-49E1-9EFA-C2DDE4DAF230}" type="datetime1">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273470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1ED27AE-F65F-40C9-B79C-EB3B7C90A9D2}" type="datetime1">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1546524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899"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199"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A9BBBA1-2591-4537-8832-FC88484BF4EC}" type="datetime1">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2393688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71DAD3D-0EF1-4CE3-B1F1-0C3F49E02A1D}" type="datetime1">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313812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0">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050952-6595-4391-8715-175372E14BE6}" type="datetime1">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122718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1"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F1EEEF6-0518-4566-B3D7-C867450CC08D}" type="datetime1">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109660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6"/>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0"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2" y="2505076"/>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AE8882A3-6F9A-471D-B139-2A06F6335CBB}" type="datetime1">
              <a:rPr lang="en-IN" smtClean="0"/>
              <a:t>19-04-2018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233880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D19544E-3132-472F-92EB-8B7994C63DFB}" type="datetime1">
              <a:rPr lang="en-IN" smtClean="0"/>
              <a:t>19-04-2018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2920013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1AA21-7F30-4561-92EB-324E19C4351C}" type="datetime1">
              <a:rPr lang="en-IN" smtClean="0"/>
              <a:t>19-04-2018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4084428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04D48-31D8-4B69-9FAD-D2CD2875E0F5}" type="datetime1">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850526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6"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IN"/>
          </a:p>
        </p:txBody>
      </p:sp>
      <p:sp>
        <p:nvSpPr>
          <p:cNvPr id="4" name="Text Placeholder 3"/>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0"/>
            </a:lvl2pPr>
            <a:lvl3pPr marL="914411" indent="0">
              <a:buNone/>
              <a:defRPr sz="1200"/>
            </a:lvl3pPr>
            <a:lvl4pPr marL="1371617" indent="0">
              <a:buNone/>
              <a:defRPr sz="1000"/>
            </a:lvl4pPr>
            <a:lvl5pPr marL="1828823" indent="0">
              <a:buNone/>
              <a:defRPr sz="1000"/>
            </a:lvl5pPr>
            <a:lvl6pPr marL="2286029" indent="0">
              <a:buNone/>
              <a:defRPr sz="1000"/>
            </a:lvl6pPr>
            <a:lvl7pPr marL="2743234" indent="0">
              <a:buNone/>
              <a:defRPr sz="1000"/>
            </a:lvl7pPr>
            <a:lvl8pPr marL="3200440" indent="0">
              <a:buNone/>
              <a:defRPr sz="1000"/>
            </a:lvl8pPr>
            <a:lvl9pPr marL="3657646"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B3FBF70-3ADE-4A59-8B6D-622D284C902E}" type="datetime1">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AEA1C2C-7BDA-4272-BE31-14302BC135C8}" type="slidenum">
              <a:rPr lang="en-IN" smtClean="0"/>
              <a:t>‹#›</a:t>
            </a:fld>
            <a:endParaRPr lang="en-IN"/>
          </a:p>
        </p:txBody>
      </p:sp>
    </p:spTree>
    <p:extLst>
      <p:ext uri="{BB962C8B-B14F-4D97-AF65-F5344CB8AC3E}">
        <p14:creationId xmlns:p14="http://schemas.microsoft.com/office/powerpoint/2010/main" val="3310967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58E7-6C03-423B-89BC-D334EE112044}" type="datetime1">
              <a:rPr lang="en-IN" smtClean="0"/>
              <a:t>19-04-2018</a:t>
            </a:fld>
            <a:endParaRPr lang="en-IN"/>
          </a:p>
        </p:txBody>
      </p:sp>
      <p:sp>
        <p:nvSpPr>
          <p:cNvPr id="5" name="Footer Placeholder 4"/>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EA1C2C-7BDA-4272-BE31-14302BC135C8}" type="slidenum">
              <a:rPr lang="en-IN" smtClean="0"/>
              <a:t>‹#›</a:t>
            </a:fld>
            <a:endParaRPr lang="en-IN"/>
          </a:p>
        </p:txBody>
      </p:sp>
    </p:spTree>
    <p:extLst>
      <p:ext uri="{BB962C8B-B14F-4D97-AF65-F5344CB8AC3E}">
        <p14:creationId xmlns:p14="http://schemas.microsoft.com/office/powerpoint/2010/main" val="19293596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3" indent="-228603" algn="l" defTabSz="914411"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8" indent="-228603"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4" indent="-228603"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0"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26"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32"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37"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43"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48" indent="-228603" algn="l" defTabSz="914411"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11" rtl="0" eaLnBrk="1" latinLnBrk="0" hangingPunct="1">
        <a:defRPr sz="1800" kern="1200">
          <a:solidFill>
            <a:schemeClr val="tx1"/>
          </a:solidFill>
          <a:latin typeface="+mn-lt"/>
          <a:ea typeface="+mn-ea"/>
          <a:cs typeface="+mn-cs"/>
        </a:defRPr>
      </a:lvl1pPr>
      <a:lvl2pPr marL="457206" algn="l" defTabSz="914411" rtl="0" eaLnBrk="1" latinLnBrk="0" hangingPunct="1">
        <a:defRPr sz="1800" kern="1200">
          <a:solidFill>
            <a:schemeClr val="tx1"/>
          </a:solidFill>
          <a:latin typeface="+mn-lt"/>
          <a:ea typeface="+mn-ea"/>
          <a:cs typeface="+mn-cs"/>
        </a:defRPr>
      </a:lvl2pPr>
      <a:lvl3pPr marL="914411" algn="l" defTabSz="914411" rtl="0" eaLnBrk="1" latinLnBrk="0" hangingPunct="1">
        <a:defRPr sz="1800" kern="1200">
          <a:solidFill>
            <a:schemeClr val="tx1"/>
          </a:solidFill>
          <a:latin typeface="+mn-lt"/>
          <a:ea typeface="+mn-ea"/>
          <a:cs typeface="+mn-cs"/>
        </a:defRPr>
      </a:lvl3pPr>
      <a:lvl4pPr marL="1371617" algn="l" defTabSz="914411" rtl="0" eaLnBrk="1" latinLnBrk="0" hangingPunct="1">
        <a:defRPr sz="1800" kern="1200">
          <a:solidFill>
            <a:schemeClr val="tx1"/>
          </a:solidFill>
          <a:latin typeface="+mn-lt"/>
          <a:ea typeface="+mn-ea"/>
          <a:cs typeface="+mn-cs"/>
        </a:defRPr>
      </a:lvl4pPr>
      <a:lvl5pPr marL="1828823" algn="l" defTabSz="914411" rtl="0" eaLnBrk="1" latinLnBrk="0" hangingPunct="1">
        <a:defRPr sz="1800" kern="1200">
          <a:solidFill>
            <a:schemeClr val="tx1"/>
          </a:solidFill>
          <a:latin typeface="+mn-lt"/>
          <a:ea typeface="+mn-ea"/>
          <a:cs typeface="+mn-cs"/>
        </a:defRPr>
      </a:lvl5pPr>
      <a:lvl6pPr marL="2286029" algn="l" defTabSz="914411" rtl="0" eaLnBrk="1" latinLnBrk="0" hangingPunct="1">
        <a:defRPr sz="1800" kern="1200">
          <a:solidFill>
            <a:schemeClr val="tx1"/>
          </a:solidFill>
          <a:latin typeface="+mn-lt"/>
          <a:ea typeface="+mn-ea"/>
          <a:cs typeface="+mn-cs"/>
        </a:defRPr>
      </a:lvl6pPr>
      <a:lvl7pPr marL="2743234" algn="l" defTabSz="914411" rtl="0" eaLnBrk="1" latinLnBrk="0" hangingPunct="1">
        <a:defRPr sz="1800" kern="1200">
          <a:solidFill>
            <a:schemeClr val="tx1"/>
          </a:solidFill>
          <a:latin typeface="+mn-lt"/>
          <a:ea typeface="+mn-ea"/>
          <a:cs typeface="+mn-cs"/>
        </a:defRPr>
      </a:lvl7pPr>
      <a:lvl8pPr marL="3200440" algn="l" defTabSz="914411" rtl="0" eaLnBrk="1" latinLnBrk="0" hangingPunct="1">
        <a:defRPr sz="1800" kern="1200">
          <a:solidFill>
            <a:schemeClr val="tx1"/>
          </a:solidFill>
          <a:latin typeface="+mn-lt"/>
          <a:ea typeface="+mn-ea"/>
          <a:cs typeface="+mn-cs"/>
        </a:defRPr>
      </a:lvl8pPr>
      <a:lvl9pPr marL="3657646" algn="l" defTabSz="9144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249" y="2705101"/>
            <a:ext cx="9334501" cy="2705100"/>
          </a:xfrm>
        </p:spPr>
        <p:txBody>
          <a:bodyPr>
            <a:normAutofit fontScale="90000"/>
          </a:bodyPr>
          <a:lstStyle/>
          <a:p>
            <a:r>
              <a:rPr lang="en-IN" sz="3100" b="1" dirty="0"/>
              <a:t/>
            </a:r>
            <a:br>
              <a:rPr lang="en-IN" sz="3100" b="1" dirty="0"/>
            </a:br>
            <a:r>
              <a:rPr lang="en-IN" sz="3100" b="1" dirty="0"/>
              <a:t/>
            </a:r>
            <a:br>
              <a:rPr lang="en-IN" sz="3100" b="1" dirty="0"/>
            </a:br>
            <a:r>
              <a:rPr lang="en-IN" sz="3100" b="1" dirty="0"/>
              <a:t>Report on Civic Issues Registered by Citizens and Deliberations done by Municipal Councillors in Mumbai</a:t>
            </a:r>
            <a:br>
              <a:rPr lang="en-IN" sz="3100" b="1" dirty="0"/>
            </a:br>
            <a:r>
              <a:rPr lang="en-IN" sz="3100" b="1" dirty="0"/>
              <a:t/>
            </a:r>
            <a:br>
              <a:rPr lang="en-IN" sz="3100" b="1" dirty="0"/>
            </a:br>
            <a:r>
              <a:rPr lang="en-IN" b="1" dirty="0"/>
              <a:t> </a:t>
            </a:r>
            <a:br>
              <a:rPr lang="en-IN" b="1" dirty="0"/>
            </a:br>
            <a:r>
              <a:rPr lang="en-IN" sz="3100" b="1" dirty="0"/>
              <a:t>April </a:t>
            </a:r>
            <a:r>
              <a:rPr lang="en-IN" sz="3100" b="1" dirty="0" smtClean="0"/>
              <a:t>2018</a:t>
            </a:r>
            <a:r>
              <a:rPr lang="en-IN" sz="3100" dirty="0"/>
              <a:t/>
            </a:r>
            <a:br>
              <a:rPr lang="en-IN" sz="3100" dirty="0"/>
            </a:br>
            <a:endParaRPr lang="en-IN" sz="3100" dirty="0"/>
          </a:p>
        </p:txBody>
      </p:sp>
      <p:pic>
        <p:nvPicPr>
          <p:cNvPr id="15" name="Picture 14" descr="\\Backupserver\d drive\official_backup_priyanka\Admin\logo\praja new logo.jpg"/>
          <p:cNvPicPr/>
          <p:nvPr/>
        </p:nvPicPr>
        <p:blipFill>
          <a:blip r:embed="rId2"/>
          <a:srcRect/>
          <a:stretch>
            <a:fillRect/>
          </a:stretch>
        </p:blipFill>
        <p:spPr bwMode="auto">
          <a:xfrm>
            <a:off x="4951387" y="391318"/>
            <a:ext cx="2670224" cy="1810850"/>
          </a:xfrm>
          <a:prstGeom prst="rect">
            <a:avLst/>
          </a:prstGeom>
          <a:noFill/>
          <a:ln w="9525">
            <a:noFill/>
            <a:miter lim="800000"/>
            <a:headEnd/>
            <a:tailEnd/>
          </a:ln>
        </p:spPr>
      </p:pic>
      <p:sp>
        <p:nvSpPr>
          <p:cNvPr id="3" name="Slide Number Placeholder 2"/>
          <p:cNvSpPr>
            <a:spLocks noGrp="1"/>
          </p:cNvSpPr>
          <p:nvPr>
            <p:ph type="sldNum" sz="quarter" idx="12"/>
          </p:nvPr>
        </p:nvSpPr>
        <p:spPr/>
        <p:txBody>
          <a:bodyPr/>
          <a:lstStyle/>
          <a:p>
            <a:fld id="{FAEA1C2C-7BDA-4272-BE31-14302BC135C8}" type="slidenum">
              <a:rPr lang="en-IN" smtClean="0"/>
              <a:t>1</a:t>
            </a:fld>
            <a:endParaRPr lang="en-IN"/>
          </a:p>
        </p:txBody>
      </p:sp>
    </p:spTree>
    <p:extLst>
      <p:ext uri="{BB962C8B-B14F-4D97-AF65-F5344CB8AC3E}">
        <p14:creationId xmlns:p14="http://schemas.microsoft.com/office/powerpoint/2010/main" val="423838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177" y="-177971"/>
            <a:ext cx="10515600" cy="1325563"/>
          </a:xfrm>
        </p:spPr>
        <p:txBody>
          <a:bodyPr>
            <a:noAutofit/>
          </a:bodyPr>
          <a:lstStyle/>
          <a:p>
            <a:pPr algn="ctr"/>
            <a:r>
              <a:rPr lang="en-IN" sz="3200" b="1" dirty="0"/>
              <a:t>Comparison of the average days taken to answer Point of Order questions in the Ward Committees from 2013 to 2017</a:t>
            </a:r>
          </a:p>
        </p:txBody>
      </p:sp>
      <p:sp>
        <p:nvSpPr>
          <p:cNvPr id="3" name="Slide Number Placeholder 2"/>
          <p:cNvSpPr>
            <a:spLocks noGrp="1"/>
          </p:cNvSpPr>
          <p:nvPr>
            <p:ph type="sldNum" sz="quarter" idx="12"/>
          </p:nvPr>
        </p:nvSpPr>
        <p:spPr>
          <a:xfrm>
            <a:off x="9344526" y="6400800"/>
            <a:ext cx="2743200" cy="365125"/>
          </a:xfrm>
        </p:spPr>
        <p:txBody>
          <a:bodyPr/>
          <a:lstStyle/>
          <a:p>
            <a:fld id="{FAEA1C2C-7BDA-4272-BE31-14302BC135C8}" type="slidenum">
              <a:rPr lang="en-IN" smtClean="0"/>
              <a:t>10</a:t>
            </a:fld>
            <a:endParaRPr lang="en-IN" dirty="0"/>
          </a:p>
        </p:txBody>
      </p:sp>
      <p:sp>
        <p:nvSpPr>
          <p:cNvPr id="4" name="Rectangle 3"/>
          <p:cNvSpPr/>
          <p:nvPr/>
        </p:nvSpPr>
        <p:spPr>
          <a:xfrm>
            <a:off x="7787236" y="2354594"/>
            <a:ext cx="3823854" cy="2126864"/>
          </a:xfrm>
          <a:prstGeom prst="rect">
            <a:avLst/>
          </a:prstGeom>
        </p:spPr>
        <p:txBody>
          <a:bodyPr wrap="square">
            <a:spAutoFit/>
          </a:bodyPr>
          <a:lstStyle/>
          <a:p>
            <a:pPr algn="just">
              <a:lnSpc>
                <a:spcPct val="150000"/>
              </a:lnSpc>
            </a:pPr>
            <a:r>
              <a:rPr lang="en-IN" b="1" dirty="0">
                <a:latin typeface="Calibri" panose="020F0502020204030204" pitchFamily="34" charset="0"/>
                <a:ea typeface="Calibri" panose="020F0502020204030204" pitchFamily="34" charset="0"/>
                <a:cs typeface="Times New Roman" panose="02020603050405020304" pitchFamily="18" charset="0"/>
              </a:rPr>
              <a:t>To the administration’s credit, the average number of days to answer Point of Order questions has steadily decreased from </a:t>
            </a:r>
            <a:r>
              <a:rPr lang="en-IN" b="1" dirty="0" smtClean="0">
                <a:latin typeface="Calibri" panose="020F0502020204030204" pitchFamily="34" charset="0"/>
                <a:ea typeface="Calibri" panose="020F0502020204030204" pitchFamily="34" charset="0"/>
                <a:cs typeface="Times New Roman" panose="02020603050405020304" pitchFamily="18" charset="0"/>
              </a:rPr>
              <a:t>328 </a:t>
            </a:r>
            <a:r>
              <a:rPr lang="en-IN" b="1" dirty="0">
                <a:latin typeface="Calibri" panose="020F0502020204030204" pitchFamily="34" charset="0"/>
                <a:ea typeface="Calibri" panose="020F0502020204030204" pitchFamily="34" charset="0"/>
                <a:cs typeface="Times New Roman" panose="02020603050405020304" pitchFamily="18" charset="0"/>
              </a:rPr>
              <a:t>days in 2013 to 43 days in 2017</a:t>
            </a:r>
            <a:r>
              <a:rPr lang="en-IN" b="1" dirty="0" smtClean="0">
                <a:latin typeface="Calibri" panose="020F0502020204030204" pitchFamily="34" charset="0"/>
                <a:ea typeface="Calibri" panose="020F0502020204030204" pitchFamily="34" charset="0"/>
                <a:cs typeface="Times New Roman" panose="02020603050405020304" pitchFamily="18" charset="0"/>
              </a:rPr>
              <a:t>.</a:t>
            </a:r>
          </a:p>
        </p:txBody>
      </p:sp>
      <p:pic>
        <p:nvPicPr>
          <p:cNvPr id="6" name="Picture 5"/>
          <p:cNvPicPr>
            <a:picLocks noChangeAspect="1"/>
          </p:cNvPicPr>
          <p:nvPr/>
        </p:nvPicPr>
        <p:blipFill>
          <a:blip r:embed="rId3"/>
          <a:stretch>
            <a:fillRect/>
          </a:stretch>
        </p:blipFill>
        <p:spPr>
          <a:xfrm>
            <a:off x="825511" y="1108364"/>
            <a:ext cx="6705530" cy="4619324"/>
          </a:xfrm>
          <a:prstGeom prst="rect">
            <a:avLst/>
          </a:prstGeom>
        </p:spPr>
      </p:pic>
      <p:pic>
        <p:nvPicPr>
          <p:cNvPr id="7" name="Picture 6" descr="\\Backupserver\d drive\official_backup_priyanka\Admin\logo\praja new logo.jpg"/>
          <p:cNvPicPr/>
          <p:nvPr/>
        </p:nvPicPr>
        <p:blipFill>
          <a:blip r:embed="rId4"/>
          <a:srcRect/>
          <a:stretch>
            <a:fillRect/>
          </a:stretch>
        </p:blipFill>
        <p:spPr bwMode="auto">
          <a:xfrm>
            <a:off x="11491339" y="135282"/>
            <a:ext cx="582898" cy="414920"/>
          </a:xfrm>
          <a:prstGeom prst="rect">
            <a:avLst/>
          </a:prstGeom>
          <a:noFill/>
          <a:ln w="9525">
            <a:noFill/>
            <a:miter lim="800000"/>
            <a:headEnd/>
            <a:tailEnd/>
          </a:ln>
        </p:spPr>
      </p:pic>
    </p:spTree>
    <p:extLst>
      <p:ext uri="{BB962C8B-B14F-4D97-AF65-F5344CB8AC3E}">
        <p14:creationId xmlns:p14="http://schemas.microsoft.com/office/powerpoint/2010/main" val="3534332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AEA1C2C-7BDA-4272-BE31-14302BC135C8}" type="slidenum">
              <a:rPr lang="en-IN" smtClean="0"/>
              <a:t>11</a:t>
            </a:fld>
            <a:endParaRPr lang="en-IN"/>
          </a:p>
        </p:txBody>
      </p:sp>
      <p:sp>
        <p:nvSpPr>
          <p:cNvPr id="5" name="Title 1"/>
          <p:cNvSpPr>
            <a:spLocks noGrp="1"/>
          </p:cNvSpPr>
          <p:nvPr>
            <p:ph type="title"/>
          </p:nvPr>
        </p:nvSpPr>
        <p:spPr>
          <a:xfrm>
            <a:off x="580334" y="232006"/>
            <a:ext cx="10515600" cy="1325563"/>
          </a:xfrm>
        </p:spPr>
        <p:txBody>
          <a:bodyPr/>
          <a:lstStyle/>
          <a:p>
            <a:pPr algn="ctr"/>
            <a:r>
              <a:rPr lang="en-IN" b="1" dirty="0"/>
              <a:t>Analysis of Political Party Manifestos</a:t>
            </a:r>
            <a:endParaRPr lang="en-IN" dirty="0"/>
          </a:p>
        </p:txBody>
      </p:sp>
      <p:sp>
        <p:nvSpPr>
          <p:cNvPr id="6" name="Rectangle 5"/>
          <p:cNvSpPr/>
          <p:nvPr/>
        </p:nvSpPr>
        <p:spPr>
          <a:xfrm>
            <a:off x="580334" y="1557569"/>
            <a:ext cx="10773467" cy="4387355"/>
          </a:xfrm>
          <a:prstGeom prst="rect">
            <a:avLst/>
          </a:prstGeom>
        </p:spPr>
        <p:txBody>
          <a:bodyPr wrap="square">
            <a:spAutoFit/>
          </a:bodyPr>
          <a:lstStyle/>
          <a:p>
            <a:pPr algn="just">
              <a:lnSpc>
                <a:spcPct val="115000"/>
              </a:lnSpc>
              <a:spcAft>
                <a:spcPts val="1200"/>
              </a:spcAft>
            </a:pPr>
            <a:r>
              <a:rPr lang="en-IN" dirty="0">
                <a:latin typeface="Calibri" panose="020F0502020204030204" pitchFamily="34" charset="0"/>
                <a:ea typeface="Times New Roman" panose="02020603050405020304" pitchFamily="18" charset="0"/>
                <a:cs typeface="Calibri" panose="020F0502020204030204" pitchFamily="34" charset="0"/>
              </a:rPr>
              <a:t>The most objective way of analysing this is by comparing the promises in the manifestos with the questions asked by the councillors in the corporation and its various committees. For this, we collated all the promises made by major political parties in their manifestos and divided them into several broad categories. Not all parties have necessarily asked questions related to all of these categories. Within these categories, we have compared specific issues raised by the parties in their manifestos with questions raised by them in the preceding years. Thus, we have restricted our analysis to these sub-issues rather than focusing on broader issues.</a:t>
            </a:r>
            <a:endParaRPr lang="en-IN" dirty="0">
              <a:latin typeface="Calibri" panose="020F0502020204030204" pitchFamily="34" charset="0"/>
              <a:ea typeface="Times New Roman" panose="02020603050405020304" pitchFamily="18" charset="0"/>
              <a:cs typeface="Times New Roman" panose="02020603050405020304" pitchFamily="18" charset="0"/>
            </a:endParaRPr>
          </a:p>
          <a:p>
            <a:pPr algn="just">
              <a:lnSpc>
                <a:spcPct val="115000"/>
              </a:lnSpc>
              <a:spcBef>
                <a:spcPts val="20"/>
              </a:spcBef>
              <a:spcAft>
                <a:spcPts val="1000"/>
              </a:spcAft>
            </a:pPr>
            <a:r>
              <a:rPr lang="en-IN" dirty="0">
                <a:latin typeface="Calibri" panose="020F0502020204030204" pitchFamily="34" charset="0"/>
                <a:ea typeface="Times New Roman" panose="02020603050405020304" pitchFamily="18" charset="0"/>
                <a:cs typeface="Calibri" panose="020F0502020204030204" pitchFamily="34" charset="0"/>
              </a:rPr>
              <a:t>In our analysis </a:t>
            </a:r>
            <a:r>
              <a:rPr lang="en-IN" dirty="0">
                <a:latin typeface="Calibri" panose="020F0502020204030204" pitchFamily="34" charset="0"/>
                <a:ea typeface="Times New Roman" panose="02020603050405020304" pitchFamily="18" charset="0"/>
                <a:cs typeface="Times New Roman" panose="02020603050405020304" pitchFamily="18" charset="0"/>
              </a:rPr>
              <a:t>we have compared Issues in Political Party Manifestos for 2017 MCGM elections and Questions asked by respective Party Councillors during March 2017 to December 2017.</a:t>
            </a:r>
            <a:r>
              <a:rPr lang="en-IN" dirty="0">
                <a:latin typeface="Calibri" panose="020F0502020204030204" pitchFamily="34" charset="0"/>
                <a:ea typeface="Times New Roman" panose="02020603050405020304" pitchFamily="18" charset="0"/>
                <a:cs typeface="Calibri" panose="020F0502020204030204" pitchFamily="34" charset="0"/>
              </a:rPr>
              <a:t> We have given the benefit of doubt to political parties while comparing issues mentioned in the manifestos with questions raised earlier. For example, if completion of the </a:t>
            </a:r>
            <a:r>
              <a:rPr lang="en-IN" dirty="0" err="1">
                <a:latin typeface="Calibri" panose="020F0502020204030204" pitchFamily="34" charset="0"/>
                <a:ea typeface="Times New Roman" panose="02020603050405020304" pitchFamily="18" charset="0"/>
                <a:cs typeface="Calibri" panose="020F0502020204030204" pitchFamily="34" charset="0"/>
              </a:rPr>
              <a:t>Gargai</a:t>
            </a:r>
            <a:r>
              <a:rPr lang="en-IN" dirty="0">
                <a:latin typeface="Calibri" panose="020F0502020204030204" pitchFamily="34" charset="0"/>
                <a:ea typeface="Times New Roman" panose="02020603050405020304" pitchFamily="18" charset="0"/>
                <a:cs typeface="Calibri" panose="020F0502020204030204" pitchFamily="34" charset="0"/>
              </a:rPr>
              <a:t> project was listed as an issue in the manifesto, questions related to increased water supply were taken as being related to this issue, even if the questions were not specifically about the project. This is because although the completion of the project is a specific issue, it is linked to the broader question of adequate water supply</a:t>
            </a:r>
            <a:r>
              <a:rPr lang="en-IN" sz="1200" dirty="0">
                <a:latin typeface="Calibri" panose="020F0502020204030204" pitchFamily="34" charset="0"/>
                <a:ea typeface="Times New Roman" panose="02020603050405020304" pitchFamily="18" charset="0"/>
                <a:cs typeface="Calibri" panose="020F0502020204030204" pitchFamily="34" charset="0"/>
              </a:rPr>
              <a:t>.</a:t>
            </a:r>
            <a:endParaRPr lang="en-IN" dirty="0">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descr="\\Backupserver\d drive\official_backup_priyanka\Admin\logo\praja new logo.jpg"/>
          <p:cNvPicPr/>
          <p:nvPr/>
        </p:nvPicPr>
        <p:blipFill>
          <a:blip r:embed="rId2"/>
          <a:srcRect/>
          <a:stretch>
            <a:fillRect/>
          </a:stretch>
        </p:blipFill>
        <p:spPr bwMode="auto">
          <a:xfrm>
            <a:off x="11491339" y="135282"/>
            <a:ext cx="582898" cy="414920"/>
          </a:xfrm>
          <a:prstGeom prst="rect">
            <a:avLst/>
          </a:prstGeom>
          <a:noFill/>
          <a:ln w="9525">
            <a:noFill/>
            <a:miter lim="800000"/>
            <a:headEnd/>
            <a:tailEnd/>
          </a:ln>
        </p:spPr>
      </p:pic>
    </p:spTree>
    <p:extLst>
      <p:ext uri="{BB962C8B-B14F-4D97-AF65-F5344CB8AC3E}">
        <p14:creationId xmlns:p14="http://schemas.microsoft.com/office/powerpoint/2010/main" val="8135352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Party-wise analysis of Manifestos</a:t>
            </a:r>
            <a:endParaRPr lang="en-IN" b="1" dirty="0"/>
          </a:p>
        </p:txBody>
      </p:sp>
      <p:sp>
        <p:nvSpPr>
          <p:cNvPr id="3" name="Slide Number Placeholder 2"/>
          <p:cNvSpPr>
            <a:spLocks noGrp="1"/>
          </p:cNvSpPr>
          <p:nvPr>
            <p:ph type="sldNum" sz="quarter" idx="12"/>
          </p:nvPr>
        </p:nvSpPr>
        <p:spPr/>
        <p:txBody>
          <a:bodyPr/>
          <a:lstStyle/>
          <a:p>
            <a:fld id="{FAEA1C2C-7BDA-4272-BE31-14302BC135C8}" type="slidenum">
              <a:rPr lang="en-IN" smtClean="0"/>
              <a:t>12</a:t>
            </a:fld>
            <a:endParaRPr lang="en-IN"/>
          </a:p>
        </p:txBody>
      </p:sp>
      <p:graphicFrame>
        <p:nvGraphicFramePr>
          <p:cNvPr id="8" name="Table 7"/>
          <p:cNvGraphicFramePr>
            <a:graphicFrameLocks noGrp="1"/>
          </p:cNvGraphicFramePr>
          <p:nvPr>
            <p:extLst>
              <p:ext uri="{D42A27DB-BD31-4B8C-83A1-F6EECF244321}">
                <p14:modId xmlns:p14="http://schemas.microsoft.com/office/powerpoint/2010/main" val="1869942956"/>
              </p:ext>
            </p:extLst>
          </p:nvPr>
        </p:nvGraphicFramePr>
        <p:xfrm>
          <a:off x="838207" y="1690688"/>
          <a:ext cx="10515594" cy="3690651"/>
        </p:xfrm>
        <a:graphic>
          <a:graphicData uri="http://schemas.openxmlformats.org/drawingml/2006/table">
            <a:tbl>
              <a:tblPr/>
              <a:tblGrid>
                <a:gridCol w="1572005">
                  <a:extLst>
                    <a:ext uri="{9D8B030D-6E8A-4147-A177-3AD203B41FA5}">
                      <a16:colId xmlns:a16="http://schemas.microsoft.com/office/drawing/2014/main" val="366478137"/>
                    </a:ext>
                  </a:extLst>
                </a:gridCol>
                <a:gridCol w="2582580">
                  <a:extLst>
                    <a:ext uri="{9D8B030D-6E8A-4147-A177-3AD203B41FA5}">
                      <a16:colId xmlns:a16="http://schemas.microsoft.com/office/drawing/2014/main" val="15334841"/>
                    </a:ext>
                  </a:extLst>
                </a:gridCol>
                <a:gridCol w="3153685">
                  <a:extLst>
                    <a:ext uri="{9D8B030D-6E8A-4147-A177-3AD203B41FA5}">
                      <a16:colId xmlns:a16="http://schemas.microsoft.com/office/drawing/2014/main" val="3336386518"/>
                    </a:ext>
                  </a:extLst>
                </a:gridCol>
                <a:gridCol w="3207324">
                  <a:extLst>
                    <a:ext uri="{9D8B030D-6E8A-4147-A177-3AD203B41FA5}">
                      <a16:colId xmlns:a16="http://schemas.microsoft.com/office/drawing/2014/main" val="1834557559"/>
                    </a:ext>
                  </a:extLst>
                </a:gridCol>
              </a:tblGrid>
              <a:tr h="1220050">
                <a:tc>
                  <a:txBody>
                    <a:bodyPr/>
                    <a:lstStyle/>
                    <a:p>
                      <a:pPr algn="ctr" fontAlgn="ctr"/>
                      <a:r>
                        <a:rPr lang="en-IN" sz="1800" b="1" i="0" u="none" strike="noStrike" dirty="0">
                          <a:solidFill>
                            <a:srgbClr val="000000"/>
                          </a:solidFill>
                          <a:effectLst/>
                          <a:latin typeface="Calibri" panose="020F0502020204030204" pitchFamily="34" charset="0"/>
                        </a:rPr>
                        <a:t>Political Party</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800" b="1" i="0" u="none" strike="noStrike" dirty="0">
                          <a:solidFill>
                            <a:srgbClr val="000000"/>
                          </a:solidFill>
                          <a:effectLst/>
                          <a:latin typeface="Calibri" panose="020F0502020204030204" pitchFamily="34" charset="0"/>
                        </a:rPr>
                        <a:t>No. of sub-points in </a:t>
                      </a:r>
                      <a:r>
                        <a:rPr lang="en-IN" sz="1800" b="1" i="0" u="none" strike="noStrike" dirty="0" smtClean="0">
                          <a:solidFill>
                            <a:srgbClr val="000000"/>
                          </a:solidFill>
                          <a:effectLst/>
                          <a:latin typeface="Calibri" panose="020F0502020204030204" pitchFamily="34" charset="0"/>
                        </a:rPr>
                        <a:t>Manifesto*</a:t>
                      </a:r>
                      <a:endParaRPr lang="en-IN" sz="1800" b="1"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800" b="1" i="0" u="none" strike="noStrike" dirty="0">
                          <a:solidFill>
                            <a:srgbClr val="000000"/>
                          </a:solidFill>
                          <a:effectLst/>
                          <a:latin typeface="Calibri" panose="020F0502020204030204" pitchFamily="34" charset="0"/>
                        </a:rPr>
                        <a:t>Number of Questions asked (Mar '12 - Dec '16)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800" b="1" i="0" u="none" strike="noStrike" dirty="0">
                          <a:solidFill>
                            <a:srgbClr val="000000"/>
                          </a:solidFill>
                          <a:effectLst/>
                          <a:latin typeface="Calibri" panose="020F0502020204030204" pitchFamily="34" charset="0"/>
                        </a:rPr>
                        <a:t>Number of Questions asked </a:t>
                      </a:r>
                      <a:endParaRPr lang="en-IN" sz="1800" b="1" i="0" u="none" strike="noStrike" dirty="0" smtClean="0">
                        <a:solidFill>
                          <a:srgbClr val="000000"/>
                        </a:solidFill>
                        <a:effectLst/>
                        <a:latin typeface="Calibri" panose="020F0502020204030204" pitchFamily="34" charset="0"/>
                      </a:endParaRPr>
                    </a:p>
                    <a:p>
                      <a:pPr algn="ctr" fontAlgn="ctr"/>
                      <a:r>
                        <a:rPr lang="en-IN" sz="1800" b="1" i="0" u="none" strike="noStrike" dirty="0" smtClean="0">
                          <a:solidFill>
                            <a:srgbClr val="000000"/>
                          </a:solidFill>
                          <a:effectLst/>
                          <a:latin typeface="Calibri" panose="020F0502020204030204" pitchFamily="34" charset="0"/>
                        </a:rPr>
                        <a:t>(</a:t>
                      </a:r>
                      <a:r>
                        <a:rPr lang="en-IN" sz="1800" b="1" i="0" u="none" strike="noStrike" dirty="0">
                          <a:solidFill>
                            <a:srgbClr val="000000"/>
                          </a:solidFill>
                          <a:effectLst/>
                          <a:latin typeface="Calibri" panose="020F0502020204030204" pitchFamily="34" charset="0"/>
                        </a:rPr>
                        <a:t>Mar '17 - Dec '17)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669158865"/>
                  </a:ext>
                </a:extLst>
              </a:tr>
              <a:tr h="610025">
                <a:tc>
                  <a:txBody>
                    <a:bodyPr/>
                    <a:lstStyle/>
                    <a:p>
                      <a:pPr algn="ctr" fontAlgn="b"/>
                      <a:r>
                        <a:rPr lang="en-IN" sz="1800" b="1" i="0" u="none" strike="noStrike" dirty="0">
                          <a:solidFill>
                            <a:srgbClr val="000000"/>
                          </a:solidFill>
                          <a:effectLst/>
                          <a:latin typeface="Calibri" panose="020F0502020204030204" pitchFamily="34" charset="0"/>
                        </a:rPr>
                        <a:t>BJP</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IN" sz="1800" b="0" i="0" u="none" strike="noStrike" dirty="0" smtClean="0">
                          <a:solidFill>
                            <a:srgbClr val="000000"/>
                          </a:solidFill>
                          <a:effectLst/>
                          <a:latin typeface="Calibri" panose="020F0502020204030204" pitchFamily="34" charset="0"/>
                        </a:rPr>
                        <a:t>240</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579</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dirty="0" smtClean="0">
                          <a:solidFill>
                            <a:srgbClr val="000000"/>
                          </a:solidFill>
                          <a:effectLst/>
                          <a:latin typeface="Calibri" panose="020F0502020204030204" pitchFamily="34" charset="0"/>
                        </a:rPr>
                        <a:t>272</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9101778"/>
                  </a:ext>
                </a:extLst>
              </a:tr>
              <a:tr h="610025">
                <a:tc>
                  <a:txBody>
                    <a:bodyPr/>
                    <a:lstStyle/>
                    <a:p>
                      <a:pPr algn="ctr" fontAlgn="b"/>
                      <a:r>
                        <a:rPr lang="en-IN" sz="1800" b="1" i="0" u="none" strike="noStrike" dirty="0" smtClean="0">
                          <a:solidFill>
                            <a:srgbClr val="000000"/>
                          </a:solidFill>
                          <a:effectLst/>
                          <a:latin typeface="Calibri" panose="020F0502020204030204" pitchFamily="34" charset="0"/>
                        </a:rPr>
                        <a:t>SS</a:t>
                      </a:r>
                      <a:endParaRPr lang="en-IN" sz="18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39</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1380</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104</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1579240"/>
                  </a:ext>
                </a:extLst>
              </a:tr>
              <a:tr h="610025">
                <a:tc>
                  <a:txBody>
                    <a:bodyPr/>
                    <a:lstStyle/>
                    <a:p>
                      <a:pPr algn="ctr" fontAlgn="b"/>
                      <a:r>
                        <a:rPr lang="en-IN" sz="1800" b="1" i="0" u="none" strike="noStrike" dirty="0" smtClean="0">
                          <a:solidFill>
                            <a:srgbClr val="000000"/>
                          </a:solidFill>
                          <a:effectLst/>
                          <a:latin typeface="Calibri" panose="020F0502020204030204" pitchFamily="34" charset="0"/>
                        </a:rPr>
                        <a:t>INC</a:t>
                      </a:r>
                      <a:endParaRPr lang="en-IN" sz="1800" b="1" i="0" u="none" strike="noStrike" dirty="0">
                        <a:solidFill>
                          <a:srgbClr val="000000"/>
                        </a:solidFill>
                        <a:effectLst/>
                        <a:latin typeface="Calibri" panose="020F0502020204030204" pitchFamily="34" charset="0"/>
                      </a:endParaRP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62</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786</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34</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8616311"/>
                  </a:ext>
                </a:extLst>
              </a:tr>
              <a:tr h="640526">
                <a:tc>
                  <a:txBody>
                    <a:bodyPr/>
                    <a:lstStyle/>
                    <a:p>
                      <a:pPr algn="ctr" fontAlgn="b"/>
                      <a:r>
                        <a:rPr lang="en-IN" sz="1800" b="1" i="0" u="none" strike="noStrike">
                          <a:solidFill>
                            <a:srgbClr val="000000"/>
                          </a:solidFill>
                          <a:effectLst/>
                          <a:latin typeface="Calibri" panose="020F0502020204030204" pitchFamily="34" charset="0"/>
                        </a:rPr>
                        <a:t>NCP</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71</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345</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IN" sz="1800" b="0" i="0" u="none" strike="noStrike" dirty="0">
                          <a:solidFill>
                            <a:srgbClr val="000000"/>
                          </a:solidFill>
                          <a:effectLst/>
                          <a:latin typeface="Calibri" panose="020F0502020204030204" pitchFamily="34" charset="0"/>
                        </a:rPr>
                        <a:t> </a:t>
                      </a:r>
                      <a:r>
                        <a:rPr lang="en-IN" sz="1800" b="0" i="0" u="none" strike="noStrike" dirty="0" smtClean="0">
                          <a:solidFill>
                            <a:srgbClr val="000000"/>
                          </a:solidFill>
                          <a:effectLst/>
                          <a:latin typeface="Calibri" panose="020F0502020204030204" pitchFamily="34" charset="0"/>
                        </a:rPr>
                        <a:t>23</a:t>
                      </a:r>
                      <a:endParaRPr lang="en-IN" sz="1800" b="0" i="0" u="none" strike="noStrike" dirty="0">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3560542"/>
                  </a:ext>
                </a:extLst>
              </a:tr>
            </a:tbl>
          </a:graphicData>
        </a:graphic>
      </p:graphicFrame>
      <p:pic>
        <p:nvPicPr>
          <p:cNvPr id="6" name="Picture 5" descr="\\Backupserver\d drive\official_backup_priyanka\Admin\logo\praja new logo.jpg"/>
          <p:cNvPicPr/>
          <p:nvPr/>
        </p:nvPicPr>
        <p:blipFill>
          <a:blip r:embed="rId2"/>
          <a:srcRect/>
          <a:stretch>
            <a:fillRect/>
          </a:stretch>
        </p:blipFill>
        <p:spPr bwMode="auto">
          <a:xfrm>
            <a:off x="11491339" y="135282"/>
            <a:ext cx="582898" cy="414920"/>
          </a:xfrm>
          <a:prstGeom prst="rect">
            <a:avLst/>
          </a:prstGeom>
          <a:noFill/>
          <a:ln w="9525">
            <a:noFill/>
            <a:miter lim="800000"/>
            <a:headEnd/>
            <a:tailEnd/>
          </a:ln>
        </p:spPr>
      </p:pic>
      <p:sp>
        <p:nvSpPr>
          <p:cNvPr id="5" name="TextBox 4"/>
          <p:cNvSpPr txBox="1"/>
          <p:nvPr/>
        </p:nvSpPr>
        <p:spPr>
          <a:xfrm>
            <a:off x="838202" y="5499513"/>
            <a:ext cx="10515599" cy="369332"/>
          </a:xfrm>
          <a:prstGeom prst="rect">
            <a:avLst/>
          </a:prstGeom>
          <a:noFill/>
        </p:spPr>
        <p:txBody>
          <a:bodyPr wrap="square" rtlCol="0">
            <a:spAutoFit/>
          </a:bodyPr>
          <a:lstStyle/>
          <a:p>
            <a:r>
              <a:rPr lang="en-IN" dirty="0" smtClean="0"/>
              <a:t>* ‘</a:t>
            </a:r>
            <a:r>
              <a:rPr lang="en-IN" b="1" dirty="0" smtClean="0"/>
              <a:t>Sub-points’ indicate number of promises made in the manifesto </a:t>
            </a:r>
            <a:r>
              <a:rPr lang="en-IN" b="1" smtClean="0"/>
              <a:t>of the concerned </a:t>
            </a:r>
            <a:r>
              <a:rPr lang="en-IN" b="1" dirty="0" smtClean="0"/>
              <a:t>party</a:t>
            </a:r>
            <a:endParaRPr lang="en-IN" b="1" dirty="0"/>
          </a:p>
        </p:txBody>
      </p:sp>
    </p:spTree>
    <p:extLst>
      <p:ext uri="{BB962C8B-B14F-4D97-AF65-F5344CB8AC3E}">
        <p14:creationId xmlns:p14="http://schemas.microsoft.com/office/powerpoint/2010/main" val="2357692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1" y="2236398"/>
            <a:ext cx="10515600" cy="3485807"/>
          </a:xfrm>
        </p:spPr>
        <p:txBody>
          <a:bodyPr anchor="ctr">
            <a:noAutofit/>
          </a:bodyPr>
          <a:lstStyle/>
          <a:p>
            <a:pPr marL="342900" lvl="0" indent="-342900" algn="just">
              <a:spcAft>
                <a:spcPts val="0"/>
              </a:spcAft>
              <a:buFont typeface="Symbol" panose="05050102010706020507" pitchFamily="18" charset="2"/>
              <a:buChar char=""/>
            </a:pPr>
            <a:r>
              <a:rPr lang="en-IN" sz="1800" dirty="0">
                <a:ea typeface="Times New Roman" panose="02020603050405020304" pitchFamily="18" charset="0"/>
                <a:cs typeface="Times New Roman" panose="02020603050405020304" pitchFamily="18" charset="0"/>
              </a:rPr>
              <a:t>Creating an </a:t>
            </a:r>
            <a:r>
              <a:rPr lang="en-IN" sz="1800" b="1" dirty="0">
                <a:ea typeface="Times New Roman" panose="02020603050405020304" pitchFamily="18" charset="0"/>
                <a:cs typeface="Times New Roman" panose="02020603050405020304" pitchFamily="18" charset="0"/>
              </a:rPr>
              <a:t>Open Dashboard </a:t>
            </a:r>
            <a:r>
              <a:rPr lang="en-IN" sz="1800" dirty="0">
                <a:ea typeface="Times New Roman" panose="02020603050405020304" pitchFamily="18" charset="0"/>
                <a:cs typeface="Times New Roman" panose="02020603050405020304" pitchFamily="18" charset="0"/>
              </a:rPr>
              <a:t>on </a:t>
            </a:r>
            <a:r>
              <a:rPr lang="en-IN" sz="1800" dirty="0" smtClean="0">
                <a:ea typeface="Times New Roman" panose="02020603050405020304" pitchFamily="18" charset="0"/>
                <a:cs typeface="Times New Roman" panose="02020603050405020304" pitchFamily="18" charset="0"/>
              </a:rPr>
              <a:t>the Municipal Corporation of Greater Mumbai (MCGM) </a:t>
            </a:r>
            <a:r>
              <a:rPr lang="en-IN" sz="1800" dirty="0">
                <a:ea typeface="Times New Roman" panose="02020603050405020304" pitchFamily="18" charset="0"/>
                <a:cs typeface="Times New Roman" panose="02020603050405020304" pitchFamily="18" charset="0"/>
              </a:rPr>
              <a:t>website to monitor and evaluate civic complaints, they believe, will allow elected representatives and administration officials in overseeing the corporation’s performance on a real-time basis. </a:t>
            </a:r>
            <a:r>
              <a:rPr lang="en-IN" sz="1800" i="1" dirty="0" smtClean="0">
                <a:ea typeface="Times New Roman" panose="02020603050405020304" pitchFamily="18" charset="0"/>
                <a:cs typeface="Times New Roman" panose="02020603050405020304" pitchFamily="18" charset="0"/>
              </a:rPr>
              <a:t>This </a:t>
            </a:r>
            <a:r>
              <a:rPr lang="en-IN" sz="1800" i="1" dirty="0">
                <a:ea typeface="Times New Roman" panose="02020603050405020304" pitchFamily="18" charset="0"/>
                <a:cs typeface="Times New Roman" panose="02020603050405020304" pitchFamily="18" charset="0"/>
              </a:rPr>
              <a:t>move will also be an encouraging step towards Open Government Data. </a:t>
            </a:r>
            <a:endParaRPr lang="en-IN" sz="1800" i="1" dirty="0">
              <a:ea typeface="Times New Roman" panose="02020603050405020304" pitchFamily="18" charset="0"/>
            </a:endParaRPr>
          </a:p>
          <a:p>
            <a:pPr marL="342900" lvl="0" indent="-342900" algn="just">
              <a:spcAft>
                <a:spcPts val="0"/>
              </a:spcAft>
              <a:buFont typeface="Symbol" panose="05050102010706020507" pitchFamily="18" charset="2"/>
              <a:buChar char=""/>
            </a:pPr>
            <a:r>
              <a:rPr lang="en-IN" sz="1800" dirty="0">
                <a:ea typeface="Times New Roman" panose="02020603050405020304" pitchFamily="18" charset="0"/>
                <a:cs typeface="Times New Roman" panose="02020603050405020304" pitchFamily="18" charset="0"/>
              </a:rPr>
              <a:t>Additionally, the </a:t>
            </a:r>
            <a:r>
              <a:rPr lang="en-IN" sz="1800" dirty="0" smtClean="0">
                <a:ea typeface="Times New Roman" panose="02020603050405020304" pitchFamily="18" charset="0"/>
                <a:cs typeface="Times New Roman" panose="02020603050405020304" pitchFamily="18" charset="0"/>
              </a:rPr>
              <a:t>MCGM </a:t>
            </a:r>
            <a:r>
              <a:rPr lang="en-IN" sz="1800" dirty="0">
                <a:ea typeface="Times New Roman" panose="02020603050405020304" pitchFamily="18" charset="0"/>
                <a:cs typeface="Times New Roman" panose="02020603050405020304" pitchFamily="18" charset="0"/>
              </a:rPr>
              <a:t>must strictly adhere to </a:t>
            </a:r>
            <a:r>
              <a:rPr lang="en-IN" sz="1800" b="1" dirty="0">
                <a:ea typeface="Times New Roman" panose="02020603050405020304" pitchFamily="18" charset="0"/>
                <a:cs typeface="Times New Roman" panose="02020603050405020304" pitchFamily="18" charset="0"/>
              </a:rPr>
              <a:t>rigorous filling of the ‘Councillor Code’. </a:t>
            </a:r>
            <a:r>
              <a:rPr lang="en-IN" sz="1800" i="1" dirty="0" smtClean="0">
                <a:ea typeface="Times New Roman" panose="02020603050405020304" pitchFamily="18" charset="0"/>
                <a:cs typeface="Times New Roman" panose="02020603050405020304" pitchFamily="18" charset="0"/>
              </a:rPr>
              <a:t>Making </a:t>
            </a:r>
            <a:r>
              <a:rPr lang="en-IN" sz="1800" i="1" dirty="0">
                <a:ea typeface="Times New Roman" panose="02020603050405020304" pitchFamily="18" charset="0"/>
                <a:cs typeface="Times New Roman" panose="02020603050405020304" pitchFamily="18" charset="0"/>
              </a:rPr>
              <a:t>filling of the councillor code mandatory will go a long way in addressing the lack of accountability in the working of the civic body. </a:t>
            </a:r>
            <a:endParaRPr lang="en-IN" sz="1800" i="1" dirty="0" smtClean="0">
              <a:ea typeface="Times New Roman" panose="02020603050405020304" pitchFamily="18" charset="0"/>
              <a:cs typeface="Times New Roman" panose="02020603050405020304" pitchFamily="18" charset="0"/>
            </a:endParaRPr>
          </a:p>
          <a:p>
            <a:pPr marL="342900" lvl="0" indent="-342900" algn="just">
              <a:spcAft>
                <a:spcPts val="0"/>
              </a:spcAft>
              <a:buFont typeface="Symbol" panose="05050102010706020507" pitchFamily="18" charset="2"/>
              <a:buChar char=""/>
            </a:pPr>
            <a:r>
              <a:rPr lang="en-IN" sz="1800" dirty="0" smtClean="0">
                <a:ea typeface="Times New Roman" panose="02020603050405020304" pitchFamily="18" charset="0"/>
                <a:cs typeface="Times New Roman" panose="02020603050405020304" pitchFamily="18" charset="0"/>
              </a:rPr>
              <a:t>Finally</a:t>
            </a:r>
            <a:r>
              <a:rPr lang="en-IN" sz="1800" dirty="0">
                <a:ea typeface="Times New Roman" panose="02020603050405020304" pitchFamily="18" charset="0"/>
                <a:cs typeface="Times New Roman" panose="02020603050405020304" pitchFamily="18" charset="0"/>
              </a:rPr>
              <a:t>, a </a:t>
            </a:r>
            <a:r>
              <a:rPr lang="en-IN" sz="1800" b="1" dirty="0">
                <a:ea typeface="Times New Roman" panose="02020603050405020304" pitchFamily="18" charset="0"/>
                <a:cs typeface="Times New Roman" panose="02020603050405020304" pitchFamily="18" charset="0"/>
              </a:rPr>
              <a:t>Citizen Feedback mechanism </a:t>
            </a:r>
            <a:r>
              <a:rPr lang="en-IN" sz="1800" dirty="0">
                <a:ea typeface="Times New Roman" panose="02020603050405020304" pitchFamily="18" charset="0"/>
                <a:cs typeface="Times New Roman" panose="02020603050405020304" pitchFamily="18" charset="0"/>
              </a:rPr>
              <a:t>for gauging citizens’ satisfaction with the solution to their problems must be created. </a:t>
            </a:r>
            <a:endParaRPr lang="en-IN" sz="1800" dirty="0">
              <a:ea typeface="Times New Roman" panose="02020603050405020304" pitchFamily="18" charset="0"/>
            </a:endParaRPr>
          </a:p>
          <a:p>
            <a:pPr marL="342900" indent="-342900" algn="just">
              <a:lnSpc>
                <a:spcPct val="115000"/>
              </a:lnSpc>
              <a:spcAft>
                <a:spcPts val="1000"/>
              </a:spcAft>
              <a:buFont typeface="Symbol" panose="05050102010706020507" pitchFamily="18" charset="2"/>
              <a:buChar char=""/>
            </a:pPr>
            <a:r>
              <a:rPr lang="en-IN" sz="1800" dirty="0">
                <a:ea typeface="Calibri" panose="020F0502020204030204" pitchFamily="34" charset="0"/>
                <a:cs typeface="Times New Roman" panose="02020603050405020304" pitchFamily="18" charset="0"/>
              </a:rPr>
              <a:t>Just like the ‘power of the purse’ at the national level is with the </a:t>
            </a:r>
            <a:r>
              <a:rPr lang="en-IN" sz="1800" dirty="0" err="1">
                <a:ea typeface="Calibri" panose="020F0502020204030204" pitchFamily="34" charset="0"/>
                <a:cs typeface="Times New Roman" panose="02020603050405020304" pitchFamily="18" charset="0"/>
              </a:rPr>
              <a:t>Lok</a:t>
            </a:r>
            <a:r>
              <a:rPr lang="en-IN" sz="1800" dirty="0">
                <a:ea typeface="Calibri" panose="020F0502020204030204" pitchFamily="34" charset="0"/>
                <a:cs typeface="Times New Roman" panose="02020603050405020304" pitchFamily="18" charset="0"/>
              </a:rPr>
              <a:t> Sabha, the elected House, the preparation and presentation of the budget should be a </a:t>
            </a:r>
            <a:r>
              <a:rPr lang="en-IN" sz="1800" b="1" dirty="0">
                <a:ea typeface="Calibri" panose="020F0502020204030204" pitchFamily="34" charset="0"/>
                <a:cs typeface="Times New Roman" panose="02020603050405020304" pitchFamily="18" charset="0"/>
              </a:rPr>
              <a:t>responsibility of the elected (deliberative) body </a:t>
            </a:r>
            <a:r>
              <a:rPr lang="en-IN" sz="1800" dirty="0">
                <a:ea typeface="Calibri" panose="020F0502020204030204" pitchFamily="34" charset="0"/>
                <a:cs typeface="Times New Roman" panose="02020603050405020304" pitchFamily="18" charset="0"/>
              </a:rPr>
              <a:t>of </a:t>
            </a:r>
            <a:r>
              <a:rPr lang="en-IN" sz="1800" dirty="0" smtClean="0">
                <a:ea typeface="Calibri" panose="020F0502020204030204" pitchFamily="34" charset="0"/>
                <a:cs typeface="Times New Roman" panose="02020603050405020304" pitchFamily="18" charset="0"/>
              </a:rPr>
              <a:t>the MCGM.</a:t>
            </a:r>
            <a:endParaRPr lang="en-IN" sz="1800" dirty="0">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itle 1"/>
          <p:cNvSpPr>
            <a:spLocks noGrp="1"/>
          </p:cNvSpPr>
          <p:nvPr>
            <p:ph type="title"/>
          </p:nvPr>
        </p:nvSpPr>
        <p:spPr>
          <a:xfrm>
            <a:off x="838201" y="478595"/>
            <a:ext cx="10515600" cy="896166"/>
          </a:xfrm>
        </p:spPr>
        <p:txBody>
          <a:bodyPr>
            <a:normAutofit/>
          </a:bodyPr>
          <a:lstStyle/>
          <a:p>
            <a:pPr algn="ctr"/>
            <a:r>
              <a:rPr lang="en-US" sz="4000" b="1" smtClean="0"/>
              <a:t>What </a:t>
            </a:r>
            <a:r>
              <a:rPr lang="en-US" sz="4000" b="1" smtClean="0"/>
              <a:t>needs </a:t>
            </a:r>
            <a:r>
              <a:rPr lang="en-US" sz="4000" b="1" dirty="0" smtClean="0"/>
              <a:t>to be done</a:t>
            </a:r>
            <a:endParaRPr lang="en-IN" sz="4000" b="1" dirty="0"/>
          </a:p>
        </p:txBody>
      </p:sp>
      <p:sp>
        <p:nvSpPr>
          <p:cNvPr id="4" name="Slide Number Placeholder 3"/>
          <p:cNvSpPr>
            <a:spLocks noGrp="1"/>
          </p:cNvSpPr>
          <p:nvPr>
            <p:ph type="sldNum" sz="quarter" idx="12"/>
          </p:nvPr>
        </p:nvSpPr>
        <p:spPr/>
        <p:txBody>
          <a:bodyPr/>
          <a:lstStyle/>
          <a:p>
            <a:fld id="{FAEA1C2C-7BDA-4272-BE31-14302BC135C8}" type="slidenum">
              <a:rPr lang="en-IN" smtClean="0"/>
              <a:t>13</a:t>
            </a:fld>
            <a:endParaRPr lang="en-IN"/>
          </a:p>
        </p:txBody>
      </p:sp>
      <p:pic>
        <p:nvPicPr>
          <p:cNvPr id="6" name="Picture 5" descr="\\Backupserver\d drive\official_backup_priyanka\Admin\logo\praja new logo.jpg"/>
          <p:cNvPicPr/>
          <p:nvPr/>
        </p:nvPicPr>
        <p:blipFill>
          <a:blip r:embed="rId2"/>
          <a:srcRect/>
          <a:stretch>
            <a:fillRect/>
          </a:stretch>
        </p:blipFill>
        <p:spPr bwMode="auto">
          <a:xfrm>
            <a:off x="11491339" y="135282"/>
            <a:ext cx="582898" cy="414920"/>
          </a:xfrm>
          <a:prstGeom prst="rect">
            <a:avLst/>
          </a:prstGeom>
          <a:noFill/>
          <a:ln w="9525">
            <a:noFill/>
            <a:miter lim="800000"/>
            <a:headEnd/>
            <a:tailEnd/>
          </a:ln>
        </p:spPr>
      </p:pic>
    </p:spTree>
    <p:extLst>
      <p:ext uri="{BB962C8B-B14F-4D97-AF65-F5344CB8AC3E}">
        <p14:creationId xmlns:p14="http://schemas.microsoft.com/office/powerpoint/2010/main" val="113352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9331037" y="6276297"/>
            <a:ext cx="2743200" cy="365125"/>
          </a:xfrm>
        </p:spPr>
        <p:txBody>
          <a:bodyPr/>
          <a:lstStyle/>
          <a:p>
            <a:fld id="{FAEA1C2C-7BDA-4272-BE31-14302BC135C8}" type="slidenum">
              <a:rPr lang="en-IN" smtClean="0"/>
              <a:t>2</a:t>
            </a:fld>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321961314"/>
              </p:ext>
            </p:extLst>
          </p:nvPr>
        </p:nvGraphicFramePr>
        <p:xfrm>
          <a:off x="376962" y="573574"/>
          <a:ext cx="10784725" cy="6036632"/>
        </p:xfrm>
        <a:graphic>
          <a:graphicData uri="http://schemas.openxmlformats.org/drawingml/2006/table">
            <a:tbl>
              <a:tblPr firstRow="1" firstCol="1" bandRow="1"/>
              <a:tblGrid>
                <a:gridCol w="5004744">
                  <a:extLst>
                    <a:ext uri="{9D8B030D-6E8A-4147-A177-3AD203B41FA5}">
                      <a16:colId xmlns:a16="http://schemas.microsoft.com/office/drawing/2014/main" val="1156326958"/>
                    </a:ext>
                  </a:extLst>
                </a:gridCol>
                <a:gridCol w="1557030">
                  <a:extLst>
                    <a:ext uri="{9D8B030D-6E8A-4147-A177-3AD203B41FA5}">
                      <a16:colId xmlns:a16="http://schemas.microsoft.com/office/drawing/2014/main" val="3275022034"/>
                    </a:ext>
                  </a:extLst>
                </a:gridCol>
                <a:gridCol w="1557030">
                  <a:extLst>
                    <a:ext uri="{9D8B030D-6E8A-4147-A177-3AD203B41FA5}">
                      <a16:colId xmlns:a16="http://schemas.microsoft.com/office/drawing/2014/main" val="2382828350"/>
                    </a:ext>
                  </a:extLst>
                </a:gridCol>
                <a:gridCol w="1373849">
                  <a:extLst>
                    <a:ext uri="{9D8B030D-6E8A-4147-A177-3AD203B41FA5}">
                      <a16:colId xmlns:a16="http://schemas.microsoft.com/office/drawing/2014/main" val="2312931131"/>
                    </a:ext>
                  </a:extLst>
                </a:gridCol>
                <a:gridCol w="1292072">
                  <a:extLst>
                    <a:ext uri="{9D8B030D-6E8A-4147-A177-3AD203B41FA5}">
                      <a16:colId xmlns:a16="http://schemas.microsoft.com/office/drawing/2014/main" val="264055010"/>
                    </a:ext>
                  </a:extLst>
                </a:gridCol>
              </a:tblGrid>
              <a:tr h="542373">
                <a:tc rowSpan="2">
                  <a:txBody>
                    <a:bodyPr/>
                    <a:lstStyle/>
                    <a:p>
                      <a:pPr algn="ctr">
                        <a:lnSpc>
                          <a:spcPct val="115000"/>
                        </a:lnSpc>
                        <a:spcAft>
                          <a:spcPts val="0"/>
                        </a:spcAft>
                      </a:pPr>
                      <a:r>
                        <a:rPr lang="en-IN"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Complaint Type</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2">
                  <a:txBody>
                    <a:bodyPr/>
                    <a:lstStyle/>
                    <a:p>
                      <a:pPr algn="ctr">
                        <a:lnSpc>
                          <a:spcPct val="115000"/>
                        </a:lnSpc>
                        <a:spcAft>
                          <a:spcPts val="0"/>
                        </a:spcAft>
                      </a:pPr>
                      <a:r>
                        <a:rPr lang="en-IN"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complaints received</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tc gridSpan="2">
                  <a:txBody>
                    <a:bodyPr/>
                    <a:lstStyle/>
                    <a:p>
                      <a:pPr algn="ctr">
                        <a:lnSpc>
                          <a:spcPct val="115000"/>
                        </a:lnSpc>
                        <a:spcAft>
                          <a:spcPts val="0"/>
                        </a:spcAft>
                      </a:pPr>
                      <a:r>
                        <a:rPr lang="en-IN"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Average days to resolve a complaint</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extLst>
                  <a:ext uri="{0D108BD9-81ED-4DB2-BD59-A6C34878D82A}">
                    <a16:rowId xmlns:a16="http://schemas.microsoft.com/office/drawing/2014/main" val="4266858568"/>
                  </a:ext>
                </a:extLst>
              </a:tr>
              <a:tr h="508590">
                <a:tc vMerge="1">
                  <a:txBody>
                    <a:bodyPr/>
                    <a:lstStyle/>
                    <a:p>
                      <a:endParaRPr lang="en-IN"/>
                    </a:p>
                  </a:txBody>
                  <a:tcPr/>
                </a:tc>
                <a:tc>
                  <a:txBody>
                    <a:bodyPr/>
                    <a:lstStyle/>
                    <a:p>
                      <a:pPr algn="ctr">
                        <a:lnSpc>
                          <a:spcPct val="115000"/>
                        </a:lnSpc>
                        <a:spcAft>
                          <a:spcPts val="0"/>
                        </a:spcAft>
                      </a:pPr>
                      <a:r>
                        <a:rPr lang="en-IN" sz="1400" b="1" dirty="0">
                          <a:effectLst/>
                          <a:latin typeface="Calibri" panose="020F0502020204030204" pitchFamily="34" charset="0"/>
                          <a:ea typeface="Times New Roman" panose="02020603050405020304" pitchFamily="18" charset="0"/>
                          <a:cs typeface="Calibri" panose="020F0502020204030204" pitchFamily="34" charset="0"/>
                        </a:rPr>
                        <a:t>2016</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b="1" dirty="0">
                          <a:effectLst/>
                          <a:latin typeface="Calibri" panose="020F0502020204030204" pitchFamily="34" charset="0"/>
                          <a:ea typeface="Times New Roman" panose="02020603050405020304" pitchFamily="18" charset="0"/>
                          <a:cs typeface="Calibri" panose="020F0502020204030204" pitchFamily="34" charset="0"/>
                        </a:rPr>
                        <a:t>2017</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2016</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2017</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759645362"/>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Roads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13,475</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11,606</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21</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49</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9831785"/>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Buildings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16,257</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19,267</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29</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86</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9230389"/>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Drainage</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12,269</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15,940</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14</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43</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5331668"/>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Water Supply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7,246</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6,959</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19</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39</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304021"/>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Solid Waste Management (SWM)</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7,330</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10,144</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17</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207046"/>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License</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8,368</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10,372</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17</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46</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4231555"/>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Pest control</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6,078</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5,529</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14</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38</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87311996"/>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Garden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1,658</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1,844</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24</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52</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46134632"/>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Colony Officer</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1,954</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1,245</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24</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73</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5671639"/>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Storm Water Drainage</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1,386</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1,532</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23</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58</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0563892"/>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Shop and Establishment</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561</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1,478</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19</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40</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7254860"/>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Medical Officer Health (MOH)</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1,111</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1,595</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22</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40</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5366563"/>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MCGM Related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862</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889</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66</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908822"/>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Estate</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560</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407</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25</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80</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7013726"/>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Toilet</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290</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416</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21</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33</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1740619"/>
                  </a:ext>
                </a:extLst>
              </a:tr>
              <a:tr h="225722">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Pollution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220</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215</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26</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83</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9234002"/>
                  </a:ext>
                </a:extLst>
              </a:tr>
              <a:tr h="363036">
                <a:tc>
                  <a:txBody>
                    <a:bodyPr/>
                    <a:lstStyle/>
                    <a:p>
                      <a:pPr>
                        <a:lnSpc>
                          <a:spcPct val="115000"/>
                        </a:lnSpc>
                        <a:spcAft>
                          <a:spcPts val="0"/>
                        </a:spcAft>
                      </a:pPr>
                      <a:r>
                        <a:rPr lang="en-IN" sz="1400" dirty="0">
                          <a:effectLst/>
                          <a:latin typeface="Calibri" panose="020F0502020204030204" pitchFamily="34" charset="0"/>
                          <a:ea typeface="Times New Roman" panose="02020603050405020304" pitchFamily="18" charset="0"/>
                          <a:cs typeface="Calibri" panose="020F0502020204030204" pitchFamily="34" charset="0"/>
                        </a:rPr>
                        <a:t>School</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74</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42</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44</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94</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1671930"/>
                  </a:ext>
                </a:extLst>
              </a:tr>
              <a:tr h="451445">
                <a:tc>
                  <a:txBody>
                    <a:bodyPr/>
                    <a:lstStyle/>
                    <a:p>
                      <a:pPr>
                        <a:lnSpc>
                          <a:spcPct val="115000"/>
                        </a:lnSpc>
                        <a:spcAft>
                          <a:spcPts val="0"/>
                        </a:spcAft>
                      </a:pPr>
                      <a:r>
                        <a:rPr lang="en-IN" sz="1400">
                          <a:effectLst/>
                          <a:latin typeface="Calibri" panose="020F0502020204030204" pitchFamily="34" charset="0"/>
                          <a:ea typeface="Times New Roman" panose="02020603050405020304" pitchFamily="18" charset="0"/>
                          <a:cs typeface="Calibri" panose="020F0502020204030204" pitchFamily="34" charset="0"/>
                        </a:rPr>
                        <a:t>Nuisance due to vagrants on municipal roads, footpaths, gardens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1,856</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2,849</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28</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57</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40443360"/>
                  </a:ext>
                </a:extLst>
              </a:tr>
              <a:tr h="225722">
                <a:tc>
                  <a:txBody>
                    <a:bodyPr/>
                    <a:lstStyle/>
                    <a:p>
                      <a:pPr algn="ctr">
                        <a:lnSpc>
                          <a:spcPct val="115000"/>
                        </a:lnSpc>
                        <a:spcAft>
                          <a:spcPts val="0"/>
                        </a:spcAft>
                      </a:pPr>
                      <a:r>
                        <a:rPr lang="en-IN" sz="1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Grand Total</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56977" marR="569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81,555</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92,329</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defTabSz="914411" rtl="0" eaLnBrk="1" latinLnBrk="0" hangingPunct="1">
                        <a:lnSpc>
                          <a:spcPct val="115000"/>
                        </a:lnSpc>
                        <a:spcBef>
                          <a:spcPts val="0"/>
                        </a:spcBef>
                        <a:spcAft>
                          <a:spcPts val="0"/>
                        </a:spcAft>
                      </a:pPr>
                      <a:r>
                        <a:rPr lang="en-IN"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19</a:t>
                      </a:r>
                      <a:endParaRPr lang="en-US" sz="1400" kern="120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marL="0" marR="0" algn="ctr" defTabSz="914411" rtl="0" eaLnBrk="1" latinLnBrk="0" hangingPunct="1">
                        <a:lnSpc>
                          <a:spcPct val="115000"/>
                        </a:lnSpc>
                        <a:spcBef>
                          <a:spcPts val="0"/>
                        </a:spcBef>
                        <a:spcAft>
                          <a:spcPts val="0"/>
                        </a:spcAft>
                      </a:pPr>
                      <a:r>
                        <a:rPr lang="en-IN"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48</a:t>
                      </a:r>
                      <a:endParaRPr lang="en-US" sz="1400" kern="120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335450514"/>
                  </a:ext>
                </a:extLst>
              </a:tr>
            </a:tbl>
          </a:graphicData>
        </a:graphic>
      </p:graphicFrame>
      <p:pic>
        <p:nvPicPr>
          <p:cNvPr id="7" name="Picture 6" descr="\\Backupserver\d drive\official_backup_priyanka\Admin\logo\praja new logo.jpg"/>
          <p:cNvPicPr/>
          <p:nvPr/>
        </p:nvPicPr>
        <p:blipFill>
          <a:blip r:embed="rId2"/>
          <a:srcRect/>
          <a:stretch>
            <a:fillRect/>
          </a:stretch>
        </p:blipFill>
        <p:spPr bwMode="auto">
          <a:xfrm>
            <a:off x="11491339" y="135282"/>
            <a:ext cx="582898" cy="414920"/>
          </a:xfrm>
          <a:prstGeom prst="rect">
            <a:avLst/>
          </a:prstGeom>
          <a:noFill/>
          <a:ln w="9525">
            <a:noFill/>
            <a:miter lim="800000"/>
            <a:headEnd/>
            <a:tailEnd/>
          </a:ln>
        </p:spPr>
      </p:pic>
      <p:sp>
        <p:nvSpPr>
          <p:cNvPr id="11" name="Rectangle 10"/>
          <p:cNvSpPr/>
          <p:nvPr/>
        </p:nvSpPr>
        <p:spPr>
          <a:xfrm>
            <a:off x="376962" y="135282"/>
            <a:ext cx="10784724" cy="461665"/>
          </a:xfrm>
          <a:prstGeom prst="rect">
            <a:avLst/>
          </a:prstGeom>
        </p:spPr>
        <p:txBody>
          <a:bodyPr wrap="square">
            <a:spAutoFit/>
          </a:bodyPr>
          <a:lstStyle/>
          <a:p>
            <a:pPr algn="ctr"/>
            <a:r>
              <a:rPr lang="en-US" sz="2400" b="1" dirty="0"/>
              <a:t>Overall status of Complaints </a:t>
            </a:r>
            <a:r>
              <a:rPr lang="en-US" sz="2400" b="1" dirty="0" smtClean="0"/>
              <a:t>from 2016 </a:t>
            </a:r>
            <a:r>
              <a:rPr lang="en-US" sz="2400" b="1" dirty="0"/>
              <a:t>to 2017</a:t>
            </a:r>
            <a:endParaRPr lang="en-IN" sz="2400" dirty="0"/>
          </a:p>
        </p:txBody>
      </p:sp>
    </p:spTree>
    <p:extLst>
      <p:ext uri="{BB962C8B-B14F-4D97-AF65-F5344CB8AC3E}">
        <p14:creationId xmlns:p14="http://schemas.microsoft.com/office/powerpoint/2010/main" val="2205496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AEA1C2C-7BDA-4272-BE31-14302BC135C8}" type="slidenum">
              <a:rPr lang="en-IN" smtClean="0"/>
              <a:t>3</a:t>
            </a:fld>
            <a:endParaRPr lang="en-IN" dirty="0"/>
          </a:p>
        </p:txBody>
      </p:sp>
      <p:sp>
        <p:nvSpPr>
          <p:cNvPr id="8" name="Title 1"/>
          <p:cNvSpPr>
            <a:spLocks noGrp="1"/>
          </p:cNvSpPr>
          <p:nvPr>
            <p:ph type="title"/>
          </p:nvPr>
        </p:nvSpPr>
        <p:spPr>
          <a:xfrm>
            <a:off x="838202" y="70166"/>
            <a:ext cx="10515600" cy="1056108"/>
          </a:xfrm>
        </p:spPr>
        <p:txBody>
          <a:bodyPr>
            <a:noAutofit/>
          </a:bodyPr>
          <a:lstStyle/>
          <a:p>
            <a:pPr algn="ctr"/>
            <a:r>
              <a:rPr lang="en-IN" sz="3200" b="1" dirty="0"/>
              <a:t>Comparison of most frequent complaints by </a:t>
            </a:r>
            <a:r>
              <a:rPr lang="en-IN" sz="3200" b="1" dirty="0" smtClean="0"/>
              <a:t>citizens </a:t>
            </a:r>
            <a:br>
              <a:rPr lang="en-IN" sz="3200" b="1" dirty="0" smtClean="0"/>
            </a:br>
            <a:r>
              <a:rPr lang="en-IN" sz="3200" b="1" dirty="0" smtClean="0"/>
              <a:t>Jan </a:t>
            </a:r>
            <a:r>
              <a:rPr lang="en-IN" sz="3200" b="1" dirty="0"/>
              <a:t>2015 to Dec </a:t>
            </a:r>
            <a:r>
              <a:rPr lang="en-IN" sz="3200" b="1" dirty="0" smtClean="0"/>
              <a:t>2017</a:t>
            </a:r>
            <a:endParaRPr lang="en-IN" sz="3200" dirty="0"/>
          </a:p>
        </p:txBody>
      </p:sp>
      <p:pic>
        <p:nvPicPr>
          <p:cNvPr id="3" name="Content Placeholder 2"/>
          <p:cNvPicPr>
            <a:picLocks noGrp="1" noChangeAspect="1"/>
          </p:cNvPicPr>
          <p:nvPr>
            <p:ph idx="1"/>
          </p:nvPr>
        </p:nvPicPr>
        <p:blipFill>
          <a:blip r:embed="rId2"/>
          <a:stretch>
            <a:fillRect/>
          </a:stretch>
        </p:blipFill>
        <p:spPr>
          <a:xfrm>
            <a:off x="838202" y="1274618"/>
            <a:ext cx="10323485" cy="5081733"/>
          </a:xfrm>
          <a:prstGeom prst="rect">
            <a:avLst/>
          </a:prstGeom>
        </p:spPr>
      </p:pic>
      <p:pic>
        <p:nvPicPr>
          <p:cNvPr id="6" name="Picture 5" descr="\\Backupserver\d drive\official_backup_priyanka\Admin\logo\praja new logo.jpg"/>
          <p:cNvPicPr/>
          <p:nvPr/>
        </p:nvPicPr>
        <p:blipFill>
          <a:blip r:embed="rId3"/>
          <a:srcRect/>
          <a:stretch>
            <a:fillRect/>
          </a:stretch>
        </p:blipFill>
        <p:spPr bwMode="auto">
          <a:xfrm>
            <a:off x="11491339" y="135282"/>
            <a:ext cx="582898" cy="414920"/>
          </a:xfrm>
          <a:prstGeom prst="rect">
            <a:avLst/>
          </a:prstGeom>
          <a:noFill/>
          <a:ln w="9525">
            <a:noFill/>
            <a:miter lim="800000"/>
            <a:headEnd/>
            <a:tailEnd/>
          </a:ln>
        </p:spPr>
      </p:pic>
    </p:spTree>
    <p:extLst>
      <p:ext uri="{BB962C8B-B14F-4D97-AF65-F5344CB8AC3E}">
        <p14:creationId xmlns:p14="http://schemas.microsoft.com/office/powerpoint/2010/main" val="16148575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b="1" dirty="0" smtClean="0"/>
              <a:t>Best &amp; Worst Wards in Mumbai in 2017</a:t>
            </a:r>
            <a:endParaRPr lang="en-IN" b="1" dirty="0"/>
          </a:p>
        </p:txBody>
      </p:sp>
      <p:sp>
        <p:nvSpPr>
          <p:cNvPr id="4" name="Slide Number Placeholder 3"/>
          <p:cNvSpPr>
            <a:spLocks noGrp="1"/>
          </p:cNvSpPr>
          <p:nvPr>
            <p:ph type="sldNum" sz="quarter" idx="12"/>
          </p:nvPr>
        </p:nvSpPr>
        <p:spPr/>
        <p:txBody>
          <a:bodyPr/>
          <a:lstStyle/>
          <a:p>
            <a:fld id="{FAEA1C2C-7BDA-4272-BE31-14302BC135C8}" type="slidenum">
              <a:rPr lang="en-IN" smtClean="0"/>
              <a:t>4</a:t>
            </a:fld>
            <a:endParaRPr lang="en-IN"/>
          </a:p>
        </p:txBody>
      </p:sp>
      <p:graphicFrame>
        <p:nvGraphicFramePr>
          <p:cNvPr id="8" name="Table 7"/>
          <p:cNvGraphicFramePr>
            <a:graphicFrameLocks noGrp="1"/>
          </p:cNvGraphicFramePr>
          <p:nvPr>
            <p:extLst>
              <p:ext uri="{D42A27DB-BD31-4B8C-83A1-F6EECF244321}">
                <p14:modId xmlns:p14="http://schemas.microsoft.com/office/powerpoint/2010/main" val="3963739863"/>
              </p:ext>
            </p:extLst>
          </p:nvPr>
        </p:nvGraphicFramePr>
        <p:xfrm>
          <a:off x="646089" y="1868153"/>
          <a:ext cx="10515598" cy="4310732"/>
        </p:xfrm>
        <a:graphic>
          <a:graphicData uri="http://schemas.openxmlformats.org/drawingml/2006/table">
            <a:tbl>
              <a:tblPr/>
              <a:tblGrid>
                <a:gridCol w="1977468">
                  <a:extLst>
                    <a:ext uri="{9D8B030D-6E8A-4147-A177-3AD203B41FA5}">
                      <a16:colId xmlns:a16="http://schemas.microsoft.com/office/drawing/2014/main" val="2039750499"/>
                    </a:ext>
                  </a:extLst>
                </a:gridCol>
                <a:gridCol w="2317344">
                  <a:extLst>
                    <a:ext uri="{9D8B030D-6E8A-4147-A177-3AD203B41FA5}">
                      <a16:colId xmlns:a16="http://schemas.microsoft.com/office/drawing/2014/main" val="1166662179"/>
                    </a:ext>
                  </a:extLst>
                </a:gridCol>
                <a:gridCol w="2760218">
                  <a:extLst>
                    <a:ext uri="{9D8B030D-6E8A-4147-A177-3AD203B41FA5}">
                      <a16:colId xmlns:a16="http://schemas.microsoft.com/office/drawing/2014/main" val="1231756919"/>
                    </a:ext>
                  </a:extLst>
                </a:gridCol>
                <a:gridCol w="3460568">
                  <a:extLst>
                    <a:ext uri="{9D8B030D-6E8A-4147-A177-3AD203B41FA5}">
                      <a16:colId xmlns:a16="http://schemas.microsoft.com/office/drawing/2014/main" val="1169035411"/>
                    </a:ext>
                  </a:extLst>
                </a:gridCol>
              </a:tblGrid>
              <a:tr h="994782">
                <a:tc>
                  <a:txBody>
                    <a:bodyPr/>
                    <a:lstStyle/>
                    <a:p>
                      <a:pPr algn="ctr" fontAlgn="ctr"/>
                      <a:r>
                        <a:rPr lang="en-IN" sz="2000" b="1" i="0" u="none" strike="noStrike" dirty="0">
                          <a:solidFill>
                            <a:srgbClr val="000000"/>
                          </a:solidFill>
                          <a:effectLst/>
                          <a:latin typeface="Calibri" panose="020F0502020204030204" pitchFamily="34" charset="0"/>
                        </a:rPr>
                        <a:t>Ward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2000" b="1" i="0" u="none" strike="noStrike">
                          <a:solidFill>
                            <a:srgbClr val="000000"/>
                          </a:solidFill>
                          <a:effectLst/>
                          <a:latin typeface="Calibri" panose="020F0502020204030204" pitchFamily="34" charset="0"/>
                        </a:rPr>
                        <a:t>Area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2000" b="1" i="0" u="none" strike="noStrike" dirty="0">
                          <a:solidFill>
                            <a:srgbClr val="000000"/>
                          </a:solidFill>
                          <a:effectLst/>
                          <a:latin typeface="Calibri" panose="020F0502020204030204" pitchFamily="34" charset="0"/>
                        </a:rPr>
                        <a:t>Average Days </a:t>
                      </a:r>
                      <a:r>
                        <a:rPr lang="en-IN" sz="2000" b="1" i="0" u="none" strike="noStrike" dirty="0" smtClean="0">
                          <a:solidFill>
                            <a:srgbClr val="000000"/>
                          </a:solidFill>
                          <a:effectLst/>
                          <a:latin typeface="Calibri" panose="020F0502020204030204" pitchFamily="34" charset="0"/>
                        </a:rPr>
                        <a:t>Taken to </a:t>
                      </a:r>
                      <a:r>
                        <a:rPr lang="en-IN" sz="2000" b="1" i="0" u="none" strike="noStrike" smtClean="0">
                          <a:solidFill>
                            <a:srgbClr val="000000"/>
                          </a:solidFill>
                          <a:effectLst/>
                          <a:latin typeface="Calibri" panose="020F0502020204030204" pitchFamily="34" charset="0"/>
                        </a:rPr>
                        <a:t>close complaint</a:t>
                      </a:r>
                      <a:endParaRPr lang="en-IN" sz="2000" b="1"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2000" b="1" i="0" u="none" strike="noStrike" dirty="0">
                          <a:solidFill>
                            <a:srgbClr val="000000"/>
                          </a:solidFill>
                          <a:effectLst/>
                          <a:latin typeface="Calibri" panose="020F0502020204030204" pitchFamily="34" charset="0"/>
                        </a:rPr>
                        <a:t>Percentage of closed complaints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690999852"/>
                  </a:ext>
                </a:extLst>
              </a:tr>
              <a:tr h="331595">
                <a:tc>
                  <a:txBody>
                    <a:bodyPr/>
                    <a:lstStyle/>
                    <a:p>
                      <a:pPr algn="ctr" fontAlgn="ctr"/>
                      <a:r>
                        <a:rPr lang="en-IN" sz="2000" b="1" i="0" u="none" strike="noStrike">
                          <a:solidFill>
                            <a:srgbClr val="000000"/>
                          </a:solidFill>
                          <a:effectLst/>
                          <a:latin typeface="Calibri" panose="020F0502020204030204" pitchFamily="34" charset="0"/>
                        </a:rPr>
                        <a:t>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err="1" smtClean="0">
                          <a:solidFill>
                            <a:srgbClr val="000000"/>
                          </a:solidFill>
                          <a:effectLst/>
                          <a:latin typeface="Calibri" panose="020F0502020204030204" pitchFamily="34" charset="0"/>
                        </a:rPr>
                        <a:t>Colaba</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libri" panose="020F0502020204030204" pitchFamily="34" charset="0"/>
                        </a:rPr>
                        <a:t>86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IN" sz="20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9416533"/>
                  </a:ext>
                </a:extLst>
              </a:tr>
              <a:tr h="331595">
                <a:tc>
                  <a:txBody>
                    <a:bodyPr/>
                    <a:lstStyle/>
                    <a:p>
                      <a:pPr algn="ctr" fontAlgn="ctr"/>
                      <a:r>
                        <a:rPr lang="en-IN" sz="2000" b="1" i="0" u="none" strike="noStrike">
                          <a:solidFill>
                            <a:srgbClr val="000000"/>
                          </a:solidFill>
                          <a:effectLst/>
                          <a:latin typeface="Calibri" panose="020F0502020204030204" pitchFamily="34" charset="0"/>
                        </a:rPr>
                        <a:t>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smtClean="0">
                          <a:solidFill>
                            <a:srgbClr val="000000"/>
                          </a:solidFill>
                          <a:effectLst/>
                          <a:latin typeface="Calibri" panose="020F0502020204030204" pitchFamily="34" charset="0"/>
                        </a:rPr>
                        <a:t>Sandhurst Road</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kern="1200" dirty="0" smtClean="0">
                          <a:solidFill>
                            <a:srgbClr val="000000"/>
                          </a:solidFill>
                          <a:effectLst/>
                          <a:latin typeface="Calibri" panose="020F0502020204030204" pitchFamily="34" charset="0"/>
                          <a:ea typeface="+mn-ea"/>
                          <a:cs typeface="+mn-cs"/>
                        </a:rPr>
                        <a:t>54.5%</a:t>
                      </a:r>
                      <a:endParaRPr lang="en-IN" sz="2000" b="0" i="0" u="none" strike="noStrike" kern="1200" dirty="0">
                        <a:solidFill>
                          <a:srgbClr val="000000"/>
                        </a:solidFill>
                        <a:effectLst/>
                        <a:latin typeface="Calibri" panose="020F0502020204030204" pitchFamily="34" charset="0"/>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800717585"/>
                  </a:ext>
                </a:extLst>
              </a:tr>
              <a:tr h="331595">
                <a:tc>
                  <a:txBody>
                    <a:bodyPr/>
                    <a:lstStyle/>
                    <a:p>
                      <a:pPr algn="ctr" fontAlgn="ctr"/>
                      <a:r>
                        <a:rPr lang="en-IN" sz="2000" b="1" i="0" u="none" strike="noStrike">
                          <a:solidFill>
                            <a:srgbClr val="000000"/>
                          </a:solidFill>
                          <a:effectLst/>
                          <a:latin typeface="Calibri" panose="020F0502020204030204" pitchFamily="34" charset="0"/>
                        </a:rPr>
                        <a:t>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libri" panose="020F0502020204030204" pitchFamily="34" charset="0"/>
                        </a:rPr>
                        <a:t>Grant Road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smtClean="0">
                          <a:solidFill>
                            <a:srgbClr val="000000"/>
                          </a:solidFill>
                          <a:effectLst/>
                          <a:latin typeface="Calibri" panose="020F0502020204030204" pitchFamily="34" charset="0"/>
                        </a:rPr>
                        <a:t>99.4%</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41502297"/>
                  </a:ext>
                </a:extLst>
              </a:tr>
              <a:tr h="331595">
                <a:tc>
                  <a:txBody>
                    <a:bodyPr/>
                    <a:lstStyle/>
                    <a:p>
                      <a:pPr algn="ctr" fontAlgn="ctr"/>
                      <a:r>
                        <a:rPr lang="en-IN" sz="2000" b="1" i="0" u="none" strike="noStrike">
                          <a:solidFill>
                            <a:srgbClr val="000000"/>
                          </a:solidFill>
                          <a:effectLst/>
                          <a:latin typeface="Calibri" panose="020F0502020204030204" pitchFamily="34" charset="0"/>
                        </a:rPr>
                        <a:t>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err="1">
                          <a:solidFill>
                            <a:srgbClr val="000000"/>
                          </a:solidFill>
                          <a:effectLst/>
                          <a:latin typeface="Calibri" panose="020F0502020204030204" pitchFamily="34" charset="0"/>
                        </a:rPr>
                        <a:t>Byculla</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IN" sz="2000" b="0" i="0" u="none" strike="noStrike" dirty="0" smtClean="0">
                          <a:solidFill>
                            <a:srgbClr val="000000"/>
                          </a:solidFill>
                          <a:effectLst/>
                          <a:latin typeface="Calibri" panose="020F0502020204030204" pitchFamily="34" charset="0"/>
                        </a:rPr>
                        <a:t>99.8%</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906931757"/>
                  </a:ext>
                </a:extLst>
              </a:tr>
              <a:tr h="331595">
                <a:tc>
                  <a:txBody>
                    <a:bodyPr/>
                    <a:lstStyle/>
                    <a:p>
                      <a:pPr algn="ctr" fontAlgn="ctr"/>
                      <a:r>
                        <a:rPr lang="en-IN" sz="2000" b="1" i="0" u="none" strike="noStrike">
                          <a:solidFill>
                            <a:srgbClr val="000000"/>
                          </a:solidFill>
                          <a:effectLst/>
                          <a:latin typeface="Calibri" panose="020F0502020204030204" pitchFamily="34" charset="0"/>
                        </a:rPr>
                        <a:t>F/N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err="1" smtClean="0">
                          <a:solidFill>
                            <a:srgbClr val="000000"/>
                          </a:solidFill>
                          <a:effectLst/>
                          <a:latin typeface="Calibri" panose="020F0502020204030204" pitchFamily="34" charset="0"/>
                        </a:rPr>
                        <a:t>Matunga</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libri" panose="020F0502020204030204" pitchFamily="34" charset="0"/>
                        </a:rPr>
                        <a:t>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IN" sz="20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86060932"/>
                  </a:ext>
                </a:extLst>
              </a:tr>
              <a:tr h="331595">
                <a:tc>
                  <a:txBody>
                    <a:bodyPr/>
                    <a:lstStyle/>
                    <a:p>
                      <a:pPr algn="ctr" fontAlgn="ctr"/>
                      <a:r>
                        <a:rPr lang="en-IN" sz="2000" b="1" i="0" u="none" strike="noStrike">
                          <a:solidFill>
                            <a:srgbClr val="000000"/>
                          </a:solidFill>
                          <a:effectLst/>
                          <a:latin typeface="Calibri" panose="020F0502020204030204" pitchFamily="34" charset="0"/>
                        </a:rPr>
                        <a:t>H/W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libri" panose="020F0502020204030204" pitchFamily="34" charset="0"/>
                        </a:rPr>
                        <a:t>Bandra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smtClean="0">
                          <a:solidFill>
                            <a:srgbClr val="000000"/>
                          </a:solidFill>
                          <a:effectLst/>
                          <a:latin typeface="Calibri" panose="020F0502020204030204" pitchFamily="34" charset="0"/>
                        </a:rPr>
                        <a:t>99.2%</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745579483"/>
                  </a:ext>
                </a:extLst>
              </a:tr>
              <a:tr h="331595">
                <a:tc>
                  <a:txBody>
                    <a:bodyPr/>
                    <a:lstStyle/>
                    <a:p>
                      <a:pPr algn="ctr" fontAlgn="ctr"/>
                      <a:r>
                        <a:rPr lang="en-IN" sz="2000" b="1" i="0" u="none" strike="noStrike">
                          <a:solidFill>
                            <a:srgbClr val="000000"/>
                          </a:solidFill>
                          <a:effectLst/>
                          <a:latin typeface="Calibri" panose="020F0502020204030204" pitchFamily="34" charset="0"/>
                        </a:rPr>
                        <a:t>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libri" panose="020F0502020204030204" pitchFamily="34" charset="0"/>
                        </a:rPr>
                        <a:t>Kurla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libri" panose="020F0502020204030204" pitchFamily="34" charset="0"/>
                        </a:rPr>
                        <a:t>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IN" sz="2000" b="0" i="0" u="none" strike="noStrike" dirty="0" smtClean="0">
                          <a:solidFill>
                            <a:srgbClr val="000000"/>
                          </a:solidFill>
                          <a:effectLst/>
                          <a:latin typeface="Calibri" panose="020F0502020204030204" pitchFamily="34" charset="0"/>
                        </a:rPr>
                        <a:t>15.7%</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530454866"/>
                  </a:ext>
                </a:extLst>
              </a:tr>
              <a:tr h="331595">
                <a:tc>
                  <a:txBody>
                    <a:bodyPr/>
                    <a:lstStyle/>
                    <a:p>
                      <a:pPr algn="ctr" fontAlgn="ctr"/>
                      <a:r>
                        <a:rPr lang="en-IN" sz="2000" b="1" i="0" u="none" strike="noStrike">
                          <a:solidFill>
                            <a:srgbClr val="000000"/>
                          </a:solidFill>
                          <a:effectLst/>
                          <a:latin typeface="Calibri" panose="020F0502020204030204" pitchFamily="34" charset="0"/>
                        </a:rPr>
                        <a:t>R/C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err="1" smtClean="0">
                          <a:solidFill>
                            <a:srgbClr val="000000"/>
                          </a:solidFill>
                          <a:effectLst/>
                          <a:latin typeface="Calibri" panose="020F0502020204030204" pitchFamily="34" charset="0"/>
                        </a:rPr>
                        <a:t>Borivali</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IN" sz="20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4346191"/>
                  </a:ext>
                </a:extLst>
              </a:tr>
              <a:tr h="331595">
                <a:tc>
                  <a:txBody>
                    <a:bodyPr/>
                    <a:lstStyle/>
                    <a:p>
                      <a:pPr algn="ctr" fontAlgn="ctr"/>
                      <a:r>
                        <a:rPr lang="en-IN" sz="2000" b="1" i="0" u="none" strike="noStrike">
                          <a:solidFill>
                            <a:srgbClr val="000000"/>
                          </a:solidFill>
                          <a:effectLst/>
                          <a:latin typeface="Calibri" panose="020F0502020204030204" pitchFamily="34" charset="0"/>
                        </a:rPr>
                        <a:t>R/N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a:solidFill>
                            <a:srgbClr val="000000"/>
                          </a:solidFill>
                          <a:effectLst/>
                          <a:latin typeface="Calibri" panose="020F0502020204030204" pitchFamily="34" charset="0"/>
                        </a:rPr>
                        <a:t>Dahisar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smtClean="0">
                          <a:solidFill>
                            <a:srgbClr val="000000"/>
                          </a:solidFill>
                          <a:effectLst/>
                          <a:latin typeface="Calibri" panose="020F0502020204030204" pitchFamily="34" charset="0"/>
                        </a:rPr>
                        <a:t>59.2%</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213932746"/>
                  </a:ext>
                </a:extLst>
              </a:tr>
              <a:tr h="331595">
                <a:tc>
                  <a:txBody>
                    <a:bodyPr/>
                    <a:lstStyle/>
                    <a:p>
                      <a:pPr algn="ctr" fontAlgn="ctr"/>
                      <a:r>
                        <a:rPr lang="en-IN" sz="2000" b="1" i="0" u="none" strike="noStrike" dirty="0">
                          <a:solidFill>
                            <a:srgbClr val="000000"/>
                          </a:solidFill>
                          <a:effectLst/>
                          <a:latin typeface="Calibri" panose="020F0502020204030204" pitchFamily="34" charset="0"/>
                        </a:rPr>
                        <a:t>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err="1">
                          <a:solidFill>
                            <a:srgbClr val="000000"/>
                          </a:solidFill>
                          <a:effectLst/>
                          <a:latin typeface="Calibri" panose="020F0502020204030204" pitchFamily="34" charset="0"/>
                        </a:rPr>
                        <a:t>Bhandup</a:t>
                      </a:r>
                      <a:endParaRPr lang="en-IN" sz="20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2000" b="0" i="0" u="none" strike="noStrike" dirty="0">
                          <a:solidFill>
                            <a:srgbClr val="000000"/>
                          </a:solidFill>
                          <a:effectLst/>
                          <a:latin typeface="Calibri" panose="020F0502020204030204" pitchFamily="34" charset="0"/>
                        </a:rPr>
                        <a:t>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IN" sz="2000" b="0" i="0" u="none" strike="noStrike" dirty="0">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394139"/>
                  </a:ext>
                </a:extLst>
              </a:tr>
            </a:tbl>
          </a:graphicData>
        </a:graphic>
      </p:graphicFrame>
      <p:pic>
        <p:nvPicPr>
          <p:cNvPr id="6" name="Picture 5" descr="\\Backupserver\d drive\official_backup_priyanka\Admin\logo\praja new logo.jpg"/>
          <p:cNvPicPr/>
          <p:nvPr/>
        </p:nvPicPr>
        <p:blipFill>
          <a:blip r:embed="rId3"/>
          <a:srcRect/>
          <a:stretch>
            <a:fillRect/>
          </a:stretch>
        </p:blipFill>
        <p:spPr bwMode="auto">
          <a:xfrm>
            <a:off x="11491339" y="135282"/>
            <a:ext cx="582898" cy="414920"/>
          </a:xfrm>
          <a:prstGeom prst="rect">
            <a:avLst/>
          </a:prstGeom>
          <a:noFill/>
          <a:ln w="9525">
            <a:noFill/>
            <a:miter lim="800000"/>
            <a:headEnd/>
            <a:tailEnd/>
          </a:ln>
        </p:spPr>
      </p:pic>
      <p:sp>
        <p:nvSpPr>
          <p:cNvPr id="3" name="Rectangle 2"/>
          <p:cNvSpPr/>
          <p:nvPr/>
        </p:nvSpPr>
        <p:spPr>
          <a:xfrm>
            <a:off x="646089" y="6356350"/>
            <a:ext cx="156117" cy="177466"/>
          </a:xfrm>
          <a:prstGeom prst="rect">
            <a:avLst/>
          </a:prstGeom>
          <a:solidFill>
            <a:srgbClr val="92D05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9" name="Rectangle 8"/>
          <p:cNvSpPr/>
          <p:nvPr/>
        </p:nvSpPr>
        <p:spPr>
          <a:xfrm>
            <a:off x="2738802" y="6356350"/>
            <a:ext cx="156117" cy="177466"/>
          </a:xfrm>
          <a:prstGeom prst="rect">
            <a:avLst/>
          </a:prstGeom>
          <a:solidFill>
            <a:srgbClr val="CC00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10" name="TextBox 9"/>
          <p:cNvSpPr txBox="1"/>
          <p:nvPr/>
        </p:nvSpPr>
        <p:spPr>
          <a:xfrm>
            <a:off x="2894919" y="6260417"/>
            <a:ext cx="1460810" cy="369332"/>
          </a:xfrm>
          <a:prstGeom prst="rect">
            <a:avLst/>
          </a:prstGeom>
          <a:noFill/>
        </p:spPr>
        <p:txBody>
          <a:bodyPr wrap="square" rtlCol="0">
            <a:spAutoFit/>
          </a:bodyPr>
          <a:lstStyle/>
          <a:p>
            <a:r>
              <a:rPr lang="en-IN" dirty="0" smtClean="0"/>
              <a:t>Worst Wards</a:t>
            </a:r>
            <a:endParaRPr lang="en-IN" dirty="0"/>
          </a:p>
        </p:txBody>
      </p:sp>
      <p:sp>
        <p:nvSpPr>
          <p:cNvPr id="11" name="TextBox 10"/>
          <p:cNvSpPr txBox="1"/>
          <p:nvPr/>
        </p:nvSpPr>
        <p:spPr>
          <a:xfrm>
            <a:off x="802206" y="6260417"/>
            <a:ext cx="1244291" cy="369332"/>
          </a:xfrm>
          <a:prstGeom prst="rect">
            <a:avLst/>
          </a:prstGeom>
          <a:noFill/>
        </p:spPr>
        <p:txBody>
          <a:bodyPr wrap="square" rtlCol="0">
            <a:spAutoFit/>
          </a:bodyPr>
          <a:lstStyle/>
          <a:p>
            <a:r>
              <a:rPr lang="en-IN" dirty="0" smtClean="0"/>
              <a:t>Best Wards</a:t>
            </a:r>
            <a:endParaRPr lang="en-IN" dirty="0"/>
          </a:p>
        </p:txBody>
      </p:sp>
    </p:spTree>
    <p:extLst>
      <p:ext uri="{BB962C8B-B14F-4D97-AF65-F5344CB8AC3E}">
        <p14:creationId xmlns:p14="http://schemas.microsoft.com/office/powerpoint/2010/main" val="15740206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0"/>
            <a:ext cx="10134599" cy="1325563"/>
          </a:xfrm>
        </p:spPr>
        <p:txBody>
          <a:bodyPr>
            <a:normAutofit/>
          </a:bodyPr>
          <a:lstStyle/>
          <a:p>
            <a:pPr algn="ctr"/>
            <a:r>
              <a:rPr lang="en-IN" sz="3600" b="1" dirty="0" smtClean="0"/>
              <a:t>64% Disparity between Male and Female in Public Toilets as </a:t>
            </a:r>
            <a:r>
              <a:rPr lang="en-IN" sz="3600" b="1" dirty="0"/>
              <a:t>of 31</a:t>
            </a:r>
            <a:r>
              <a:rPr lang="en-IN" sz="3600" b="1" baseline="30000" dirty="0"/>
              <a:t>st</a:t>
            </a:r>
            <a:r>
              <a:rPr lang="en-IN" sz="3600" b="1" dirty="0"/>
              <a:t> December 2017</a:t>
            </a:r>
            <a:endParaRPr lang="en-IN" sz="2400" b="1" dirty="0"/>
          </a:p>
        </p:txBody>
      </p:sp>
      <p:sp>
        <p:nvSpPr>
          <p:cNvPr id="3" name="Slide Number Placeholder 2"/>
          <p:cNvSpPr>
            <a:spLocks noGrp="1"/>
          </p:cNvSpPr>
          <p:nvPr>
            <p:ph type="sldNum" sz="quarter" idx="12"/>
          </p:nvPr>
        </p:nvSpPr>
        <p:spPr>
          <a:xfrm>
            <a:off x="10972799" y="6356351"/>
            <a:ext cx="381001" cy="457742"/>
          </a:xfrm>
        </p:spPr>
        <p:txBody>
          <a:bodyPr/>
          <a:lstStyle/>
          <a:p>
            <a:fld id="{FAEA1C2C-7BDA-4272-BE31-14302BC135C8}" type="slidenum">
              <a:rPr lang="en-IN" smtClean="0"/>
              <a:t>5</a:t>
            </a:fld>
            <a:endParaRPr lang="en-IN"/>
          </a:p>
        </p:txBody>
      </p:sp>
      <p:sp>
        <p:nvSpPr>
          <p:cNvPr id="2" name="Rectangle 1"/>
          <p:cNvSpPr/>
          <p:nvPr/>
        </p:nvSpPr>
        <p:spPr>
          <a:xfrm>
            <a:off x="9180155" y="1774048"/>
            <a:ext cx="2743200" cy="3473515"/>
          </a:xfrm>
          <a:prstGeom prst="rect">
            <a:avLst/>
          </a:prstGeom>
        </p:spPr>
        <p:txBody>
          <a:bodyPr wrap="square">
            <a:spAutoFit/>
          </a:bodyPr>
          <a:lstStyle/>
          <a:p>
            <a:pPr marL="342900" indent="-342900" algn="just">
              <a:lnSpc>
                <a:spcPct val="115000"/>
              </a:lnSpc>
              <a:buFont typeface="Symbol" panose="05050102010706020507" pitchFamily="18" charset="2"/>
              <a:buChar char=""/>
            </a:pPr>
            <a:r>
              <a:rPr lang="en-IN" sz="1600" b="1" dirty="0" smtClean="0">
                <a:latin typeface="Calibri" panose="020F0502020204030204" pitchFamily="34" charset="0"/>
                <a:ea typeface="Calibri" panose="020F0502020204030204" pitchFamily="34" charset="0"/>
                <a:cs typeface="Times New Roman" panose="02020603050405020304" pitchFamily="18" charset="0"/>
              </a:rPr>
              <a:t>In Mumbai, for every 3 toilet seats, 2 are for men and only 1 is for women. </a:t>
            </a:r>
          </a:p>
          <a:p>
            <a:pPr marL="342900" lvl="0" indent="-342900" algn="just">
              <a:lnSpc>
                <a:spcPct val="115000"/>
              </a:lnSpc>
              <a:spcAft>
                <a:spcPts val="0"/>
              </a:spcAft>
              <a:buFont typeface="Symbol" panose="05050102010706020507" pitchFamily="18" charset="2"/>
              <a:buChar char=""/>
            </a:pPr>
            <a:r>
              <a:rPr lang="en-IN" sz="1600" b="1" dirty="0" smtClean="0">
                <a:latin typeface="Calibri" panose="020F0502020204030204" pitchFamily="34" charset="0"/>
                <a:ea typeface="Calibri" panose="020F0502020204030204" pitchFamily="34" charset="0"/>
                <a:cs typeface="Times New Roman" panose="02020603050405020304" pitchFamily="18" charset="0"/>
              </a:rPr>
              <a:t>C ward has </a:t>
            </a:r>
            <a:r>
              <a:rPr lang="en-IN" sz="1600" b="1" dirty="0">
                <a:latin typeface="Calibri" panose="020F0502020204030204" pitchFamily="34" charset="0"/>
                <a:ea typeface="Calibri" panose="020F0502020204030204" pitchFamily="34" charset="0"/>
                <a:cs typeface="Times New Roman" panose="02020603050405020304" pitchFamily="18" charset="0"/>
              </a:rPr>
              <a:t>the largest disparity with 85%, while R/N has the lowest disparity of 50%.</a:t>
            </a:r>
          </a:p>
          <a:p>
            <a:pPr marL="342900" lvl="0" indent="-342900" algn="just">
              <a:lnSpc>
                <a:spcPct val="115000"/>
              </a:lnSpc>
              <a:spcAft>
                <a:spcPts val="0"/>
              </a:spcAft>
              <a:buFont typeface="Symbol" panose="05050102010706020507" pitchFamily="18" charset="2"/>
              <a:buChar char=""/>
            </a:pPr>
            <a:r>
              <a:rPr lang="en-IN" sz="1600" b="1" dirty="0" smtClean="0">
                <a:latin typeface="Calibri" panose="020F0502020204030204" pitchFamily="34" charset="0"/>
                <a:ea typeface="Calibri" panose="020F0502020204030204" pitchFamily="34" charset="0"/>
                <a:cs typeface="Times New Roman" panose="02020603050405020304" pitchFamily="18" charset="0"/>
              </a:rPr>
              <a:t>3 wards (E, R/S and N) do not </a:t>
            </a:r>
            <a:r>
              <a:rPr lang="en-IN" sz="1600" b="1" dirty="0">
                <a:latin typeface="Calibri" panose="020F0502020204030204" pitchFamily="34" charset="0"/>
                <a:ea typeface="Calibri" panose="020F0502020204030204" pitchFamily="34" charset="0"/>
                <a:cs typeface="Times New Roman" panose="02020603050405020304" pitchFamily="18" charset="0"/>
              </a:rPr>
              <a:t>have sanitation facilities for differently abled people. </a:t>
            </a:r>
            <a:endParaRPr lang="en-IN" sz="1600" b="1"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Symbol" panose="05050102010706020507" pitchFamily="18" charset="2"/>
              <a:buChar char=""/>
            </a:pPr>
            <a:endParaRPr lang="en-IN" sz="1600" b="1"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p:cNvPicPr/>
          <p:nvPr/>
        </p:nvPicPr>
        <p:blipFill>
          <a:blip r:embed="rId2">
            <a:extLst>
              <a:ext uri="{28A0092B-C50C-407E-A947-70E740481C1C}">
                <a14:useLocalDpi xmlns:a14="http://schemas.microsoft.com/office/drawing/2010/main" val="0"/>
              </a:ext>
            </a:extLst>
          </a:blip>
          <a:srcRect/>
          <a:stretch>
            <a:fillRect/>
          </a:stretch>
        </p:blipFill>
        <p:spPr bwMode="auto">
          <a:xfrm>
            <a:off x="450271" y="1307234"/>
            <a:ext cx="8610601" cy="4407145"/>
          </a:xfrm>
          <a:prstGeom prst="rect">
            <a:avLst/>
          </a:prstGeom>
          <a:noFill/>
        </p:spPr>
      </p:pic>
      <p:sp>
        <p:nvSpPr>
          <p:cNvPr id="4" name="Rectangle 3"/>
          <p:cNvSpPr/>
          <p:nvPr/>
        </p:nvSpPr>
        <p:spPr>
          <a:xfrm>
            <a:off x="450271" y="5714380"/>
            <a:ext cx="8610601" cy="658642"/>
          </a:xfrm>
          <a:prstGeom prst="rect">
            <a:avLst/>
          </a:prstGeom>
        </p:spPr>
        <p:txBody>
          <a:bodyPr wrap="square">
            <a:spAutoFit/>
          </a:bodyPr>
          <a:lstStyle/>
          <a:p>
            <a:pPr algn="just">
              <a:lnSpc>
                <a:spcPct val="115000"/>
              </a:lnSpc>
            </a:pPr>
            <a:r>
              <a:rPr lang="en-IN" sz="1600" b="1" dirty="0">
                <a:latin typeface="Calibri" panose="020F0502020204030204" pitchFamily="34" charset="0"/>
                <a:ea typeface="Calibri" panose="020F0502020204030204" pitchFamily="34" charset="0"/>
                <a:cs typeface="Times New Roman" panose="02020603050405020304" pitchFamily="18" charset="0"/>
              </a:rPr>
              <a:t>Definition of an Open Defecation Free </a:t>
            </a:r>
            <a:r>
              <a:rPr lang="en-IN" sz="1600" b="1" dirty="0" smtClean="0">
                <a:latin typeface="Calibri" panose="020F0502020204030204" pitchFamily="34" charset="0"/>
                <a:ea typeface="Calibri" panose="020F0502020204030204" pitchFamily="34" charset="0"/>
                <a:cs typeface="Times New Roman" panose="02020603050405020304" pitchFamily="18" charset="0"/>
              </a:rPr>
              <a:t>city: </a:t>
            </a:r>
            <a:r>
              <a:rPr lang="en-IN" sz="1600" b="1" i="1" dirty="0"/>
              <a:t>A city / ward can be notified/declared as ODF city/ ODF ward if, at any point of the day, not a single person is found defecating in the open.</a:t>
            </a:r>
            <a:endParaRPr lang="en-IN" sz="1600" dirty="0"/>
          </a:p>
        </p:txBody>
      </p:sp>
      <p:pic>
        <p:nvPicPr>
          <p:cNvPr id="11" name="Picture 10" descr="\\Backupserver\d drive\official_backup_priyanka\Admin\logo\praja new logo.jpg"/>
          <p:cNvPicPr/>
          <p:nvPr/>
        </p:nvPicPr>
        <p:blipFill>
          <a:blip r:embed="rId3"/>
          <a:srcRect/>
          <a:stretch>
            <a:fillRect/>
          </a:stretch>
        </p:blipFill>
        <p:spPr bwMode="auto">
          <a:xfrm>
            <a:off x="11491339" y="135282"/>
            <a:ext cx="582898" cy="414920"/>
          </a:xfrm>
          <a:prstGeom prst="rect">
            <a:avLst/>
          </a:prstGeom>
          <a:noFill/>
          <a:ln w="9525">
            <a:noFill/>
            <a:miter lim="800000"/>
            <a:headEnd/>
            <a:tailEnd/>
          </a:ln>
        </p:spPr>
      </p:pic>
    </p:spTree>
    <p:extLst>
      <p:ext uri="{BB962C8B-B14F-4D97-AF65-F5344CB8AC3E}">
        <p14:creationId xmlns:p14="http://schemas.microsoft.com/office/powerpoint/2010/main" val="989990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955" y="51547"/>
            <a:ext cx="10515600" cy="1325563"/>
          </a:xfrm>
        </p:spPr>
        <p:txBody>
          <a:bodyPr/>
          <a:lstStyle/>
          <a:p>
            <a:pPr algn="ctr"/>
            <a:r>
              <a:rPr lang="en-IN" b="1" dirty="0" smtClean="0"/>
              <a:t>Air Quality in Mumbai from 2015-2017</a:t>
            </a:r>
            <a:endParaRPr lang="en-IN" b="1" dirty="0"/>
          </a:p>
        </p:txBody>
      </p:sp>
      <p:sp>
        <p:nvSpPr>
          <p:cNvPr id="3" name="Slide Number Placeholder 2"/>
          <p:cNvSpPr>
            <a:spLocks noGrp="1"/>
          </p:cNvSpPr>
          <p:nvPr>
            <p:ph type="sldNum" sz="quarter" idx="12"/>
          </p:nvPr>
        </p:nvSpPr>
        <p:spPr/>
        <p:txBody>
          <a:bodyPr/>
          <a:lstStyle/>
          <a:p>
            <a:fld id="{FAEA1C2C-7BDA-4272-BE31-14302BC135C8}" type="slidenum">
              <a:rPr lang="en-IN" smtClean="0"/>
              <a:t>6</a:t>
            </a:fld>
            <a:endParaRPr lang="en-IN" dirty="0"/>
          </a:p>
        </p:txBody>
      </p:sp>
      <p:sp>
        <p:nvSpPr>
          <p:cNvPr id="7" name="Rectangle 6"/>
          <p:cNvSpPr/>
          <p:nvPr/>
        </p:nvSpPr>
        <p:spPr>
          <a:xfrm>
            <a:off x="838202" y="5798146"/>
            <a:ext cx="8562109" cy="738664"/>
          </a:xfrm>
          <a:prstGeom prst="rect">
            <a:avLst/>
          </a:prstGeom>
        </p:spPr>
        <p:txBody>
          <a:bodyPr wrap="square">
            <a:spAutoFit/>
          </a:bodyPr>
          <a:lstStyle/>
          <a:p>
            <a:pPr>
              <a:spcAft>
                <a:spcPts val="0"/>
              </a:spcAft>
            </a:pPr>
            <a:r>
              <a:rPr lang="en-IN" sz="1400" dirty="0"/>
              <a:t>* - Air Quality data was available from 20-04-2015</a:t>
            </a:r>
          </a:p>
          <a:p>
            <a:pPr>
              <a:spcAft>
                <a:spcPts val="0"/>
              </a:spcAft>
            </a:pPr>
            <a:r>
              <a:rPr lang="en-IN" sz="1400" dirty="0"/>
              <a:t>^ - 2016 was a leap year</a:t>
            </a:r>
          </a:p>
          <a:p>
            <a:pPr>
              <a:spcAft>
                <a:spcPts val="0"/>
              </a:spcAft>
            </a:pPr>
            <a:r>
              <a:rPr lang="en-IN" sz="1400" dirty="0"/>
              <a:t># - 18 days had an ‘NA’ against their Air Qualities from the data we obtained in 2017</a:t>
            </a:r>
            <a:endParaRPr lang="en-IN" sz="1400" dirty="0">
              <a:effectLst/>
            </a:endParaRPr>
          </a:p>
        </p:txBody>
      </p:sp>
      <p:graphicFrame>
        <p:nvGraphicFramePr>
          <p:cNvPr id="10" name="Table 9"/>
          <p:cNvGraphicFramePr>
            <a:graphicFrameLocks noGrp="1"/>
          </p:cNvGraphicFramePr>
          <p:nvPr>
            <p:extLst>
              <p:ext uri="{D42A27DB-BD31-4B8C-83A1-F6EECF244321}">
                <p14:modId xmlns:p14="http://schemas.microsoft.com/office/powerpoint/2010/main" val="798532591"/>
              </p:ext>
            </p:extLst>
          </p:nvPr>
        </p:nvGraphicFramePr>
        <p:xfrm>
          <a:off x="838204" y="1180696"/>
          <a:ext cx="10515597" cy="4366029"/>
        </p:xfrm>
        <a:graphic>
          <a:graphicData uri="http://schemas.openxmlformats.org/drawingml/2006/table">
            <a:tbl>
              <a:tblPr/>
              <a:tblGrid>
                <a:gridCol w="2220851">
                  <a:extLst>
                    <a:ext uri="{9D8B030D-6E8A-4147-A177-3AD203B41FA5}">
                      <a16:colId xmlns:a16="http://schemas.microsoft.com/office/drawing/2014/main" val="2499604247"/>
                    </a:ext>
                  </a:extLst>
                </a:gridCol>
                <a:gridCol w="1724818">
                  <a:extLst>
                    <a:ext uri="{9D8B030D-6E8A-4147-A177-3AD203B41FA5}">
                      <a16:colId xmlns:a16="http://schemas.microsoft.com/office/drawing/2014/main" val="3402188913"/>
                    </a:ext>
                  </a:extLst>
                </a:gridCol>
                <a:gridCol w="2716884">
                  <a:extLst>
                    <a:ext uri="{9D8B030D-6E8A-4147-A177-3AD203B41FA5}">
                      <a16:colId xmlns:a16="http://schemas.microsoft.com/office/drawing/2014/main" val="188154005"/>
                    </a:ext>
                  </a:extLst>
                </a:gridCol>
                <a:gridCol w="1284348">
                  <a:extLst>
                    <a:ext uri="{9D8B030D-6E8A-4147-A177-3AD203B41FA5}">
                      <a16:colId xmlns:a16="http://schemas.microsoft.com/office/drawing/2014/main" val="1640256661"/>
                    </a:ext>
                  </a:extLst>
                </a:gridCol>
                <a:gridCol w="1284348">
                  <a:extLst>
                    <a:ext uri="{9D8B030D-6E8A-4147-A177-3AD203B41FA5}">
                      <a16:colId xmlns:a16="http://schemas.microsoft.com/office/drawing/2014/main" val="1823849273"/>
                    </a:ext>
                  </a:extLst>
                </a:gridCol>
                <a:gridCol w="1284348">
                  <a:extLst>
                    <a:ext uri="{9D8B030D-6E8A-4147-A177-3AD203B41FA5}">
                      <a16:colId xmlns:a16="http://schemas.microsoft.com/office/drawing/2014/main" val="2435361784"/>
                    </a:ext>
                  </a:extLst>
                </a:gridCol>
              </a:tblGrid>
              <a:tr h="174707">
                <a:tc rowSpan="2">
                  <a:txBody>
                    <a:bodyPr/>
                    <a:lstStyle/>
                    <a:p>
                      <a:pPr algn="ctr" fontAlgn="ctr"/>
                      <a:r>
                        <a:rPr lang="en-IN" sz="1200" b="1" i="0" u="none" strike="noStrike" dirty="0">
                          <a:solidFill>
                            <a:srgbClr val="000000"/>
                          </a:solidFill>
                          <a:effectLst/>
                          <a:latin typeface="Calibri" panose="020F0502020204030204" pitchFamily="34" charset="0"/>
                        </a:rPr>
                        <a:t>Air Quality Level</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n-IN" sz="1200" b="1" i="0" u="none" strike="noStrike" dirty="0">
                          <a:solidFill>
                            <a:srgbClr val="000000"/>
                          </a:solidFill>
                          <a:effectLst/>
                          <a:latin typeface="Calibri" panose="020F0502020204030204" pitchFamily="34" charset="0"/>
                        </a:rPr>
                        <a:t>AQI Range</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n-IN" sz="1200" b="1" i="0" u="none" strike="noStrike" dirty="0">
                          <a:solidFill>
                            <a:srgbClr val="000000"/>
                          </a:solidFill>
                          <a:effectLst/>
                          <a:latin typeface="Calibri" panose="020F0502020204030204" pitchFamily="34" charset="0"/>
                        </a:rPr>
                        <a:t>Remark</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3">
                  <a:txBody>
                    <a:bodyPr/>
                    <a:lstStyle/>
                    <a:p>
                      <a:pPr algn="ctr" fontAlgn="ctr"/>
                      <a:r>
                        <a:rPr lang="en-IN" sz="1200" b="1" i="0" u="none" strike="noStrike">
                          <a:solidFill>
                            <a:srgbClr val="000000"/>
                          </a:solidFill>
                          <a:effectLst/>
                          <a:latin typeface="Calibri" panose="020F0502020204030204" pitchFamily="34" charset="0"/>
                        </a:rPr>
                        <a:t>No. of Days</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463955629"/>
                  </a:ext>
                </a:extLst>
              </a:tr>
              <a:tr h="174707">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ctr" fontAlgn="ctr"/>
                      <a:r>
                        <a:rPr lang="en-IN" sz="1200" b="1" i="0" u="none" strike="noStrike">
                          <a:solidFill>
                            <a:srgbClr val="000000"/>
                          </a:solidFill>
                          <a:effectLst/>
                          <a:latin typeface="Calibri" panose="020F0502020204030204" pitchFamily="34" charset="0"/>
                        </a:rPr>
                        <a:t>2015</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200" b="1" i="0" u="none" strike="noStrike">
                          <a:solidFill>
                            <a:srgbClr val="000000"/>
                          </a:solidFill>
                          <a:effectLst/>
                          <a:latin typeface="Calibri" panose="020F0502020204030204" pitchFamily="34" charset="0"/>
                        </a:rPr>
                        <a:t>2016</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200" b="1" i="0" u="none" strike="noStrike">
                          <a:solidFill>
                            <a:srgbClr val="000000"/>
                          </a:solidFill>
                          <a:effectLst/>
                          <a:latin typeface="Calibri" panose="020F0502020204030204" pitchFamily="34" charset="0"/>
                        </a:rPr>
                        <a:t>2017</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087098206"/>
                  </a:ext>
                </a:extLst>
              </a:tr>
              <a:tr h="232023">
                <a:tc>
                  <a:txBody>
                    <a:bodyPr/>
                    <a:lstStyle/>
                    <a:p>
                      <a:pPr algn="ctr" fontAlgn="ctr"/>
                      <a:r>
                        <a:rPr lang="en-IN" sz="1200" b="1" i="0" u="none" strike="noStrike" dirty="0">
                          <a:solidFill>
                            <a:srgbClr val="000000"/>
                          </a:solidFill>
                          <a:effectLst/>
                          <a:latin typeface="Calibri" panose="020F0502020204030204" pitchFamily="34" charset="0"/>
                        </a:rPr>
                        <a:t>Good</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0-50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Minimal Impact</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6</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65</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45</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6730342"/>
                  </a:ext>
                </a:extLst>
              </a:tr>
              <a:tr h="346100">
                <a:tc>
                  <a:txBody>
                    <a:bodyPr/>
                    <a:lstStyle/>
                    <a:p>
                      <a:pPr algn="ctr" fontAlgn="ctr"/>
                      <a:r>
                        <a:rPr lang="en-IN" sz="1200" b="1" i="0" u="none" strike="noStrike">
                          <a:solidFill>
                            <a:srgbClr val="000000"/>
                          </a:solidFill>
                          <a:effectLst/>
                          <a:latin typeface="Calibri" panose="020F0502020204030204" pitchFamily="34" charset="0"/>
                        </a:rPr>
                        <a:t>Satisfactory</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51-100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May cause minor breathing discomfort in sensitive people</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157</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177</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134</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17540"/>
                  </a:ext>
                </a:extLst>
              </a:tr>
              <a:tr h="688888">
                <a:tc>
                  <a:txBody>
                    <a:bodyPr/>
                    <a:lstStyle/>
                    <a:p>
                      <a:pPr algn="ctr" fontAlgn="ctr"/>
                      <a:r>
                        <a:rPr lang="en-IN" sz="1200" b="1" i="0" u="none" strike="noStrike">
                          <a:solidFill>
                            <a:srgbClr val="000000"/>
                          </a:solidFill>
                          <a:effectLst/>
                          <a:latin typeface="Calibri" panose="020F0502020204030204" pitchFamily="34" charset="0"/>
                        </a:rPr>
                        <a:t>Moderate</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101-200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May make breathing difficult for people with lung diseases and cause discomfort in children, older adults and heart patients</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89</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107</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144</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052985"/>
                  </a:ext>
                </a:extLst>
              </a:tr>
              <a:tr h="688888">
                <a:tc>
                  <a:txBody>
                    <a:bodyPr/>
                    <a:lstStyle/>
                    <a:p>
                      <a:pPr algn="ctr" fontAlgn="ctr"/>
                      <a:r>
                        <a:rPr lang="en-IN" sz="1200" b="1" i="0" u="none" strike="noStrike">
                          <a:solidFill>
                            <a:srgbClr val="000000"/>
                          </a:solidFill>
                          <a:effectLst/>
                          <a:latin typeface="Calibri" panose="020F0502020204030204" pitchFamily="34" charset="0"/>
                        </a:rPr>
                        <a:t>Poor</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201-300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May make breathing difficult after prolonged exposure, and cause discomfort to people with heart diseases </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4</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17</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23</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5697353"/>
                  </a:ext>
                </a:extLst>
              </a:tr>
              <a:tr h="688888">
                <a:tc>
                  <a:txBody>
                    <a:bodyPr/>
                    <a:lstStyle/>
                    <a:p>
                      <a:pPr algn="ctr" fontAlgn="ctr"/>
                      <a:r>
                        <a:rPr lang="en-IN" sz="1200" b="1" i="0" u="none" strike="noStrike">
                          <a:solidFill>
                            <a:srgbClr val="000000"/>
                          </a:solidFill>
                          <a:effectLst/>
                          <a:latin typeface="Calibri" panose="020F0502020204030204" pitchFamily="34" charset="0"/>
                        </a:rPr>
                        <a:t>Very Poor</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301-400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May cause respiratory illnesses in people on prolonged exposure. Effect may be more pronounced in those with lung and heart diseases. </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8062761"/>
                  </a:ext>
                </a:extLst>
              </a:tr>
              <a:tr h="1031675">
                <a:tc>
                  <a:txBody>
                    <a:bodyPr/>
                    <a:lstStyle/>
                    <a:p>
                      <a:pPr algn="ctr" fontAlgn="ctr"/>
                      <a:r>
                        <a:rPr lang="en-IN" sz="1200" b="1" i="0" u="none" strike="noStrike">
                          <a:solidFill>
                            <a:srgbClr val="000000"/>
                          </a:solidFill>
                          <a:effectLst/>
                          <a:latin typeface="Calibri" panose="020F0502020204030204" pitchFamily="34" charset="0"/>
                        </a:rPr>
                        <a:t>Severe</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a:solidFill>
                            <a:srgbClr val="000000"/>
                          </a:solidFill>
                          <a:effectLst/>
                          <a:latin typeface="Calibri" panose="020F0502020204030204" pitchFamily="34" charset="0"/>
                        </a:rPr>
                        <a:t>&gt;400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May cause respiratory problems even in healthy people, and seriously impact those with lung/heart diseases. Even increased breathing during light physical activity can impact health.</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0</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IN" sz="1200" b="0" i="0" u="none" strike="noStrike" dirty="0">
                          <a:solidFill>
                            <a:srgbClr val="000000"/>
                          </a:solidFill>
                          <a:effectLst/>
                          <a:latin typeface="Calibri" panose="020F0502020204030204" pitchFamily="34" charset="0"/>
                        </a:rPr>
                        <a:t>1</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5782616"/>
                  </a:ext>
                </a:extLst>
              </a:tr>
              <a:tr h="231838">
                <a:tc>
                  <a:txBody>
                    <a:bodyPr/>
                    <a:lstStyle/>
                    <a:p>
                      <a:pPr algn="ctr" fontAlgn="ctr"/>
                      <a:r>
                        <a:rPr lang="en-IN" sz="1600" b="1" i="0" u="none" strike="noStrike">
                          <a:solidFill>
                            <a:srgbClr val="000000"/>
                          </a:solidFill>
                          <a:effectLst/>
                          <a:latin typeface="Calibri" panose="020F0502020204030204" pitchFamily="34" charset="0"/>
                        </a:rPr>
                        <a:t>Total</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600" b="1" i="0" u="none" strike="noStrike">
                          <a:solidFill>
                            <a:srgbClr val="000000"/>
                          </a:solidFill>
                          <a:effectLst/>
                          <a:latin typeface="Calibri" panose="020F0502020204030204" pitchFamily="34" charset="0"/>
                        </a:rPr>
                        <a:t> </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600" b="1" i="0" u="none" strike="noStrike">
                          <a:solidFill>
                            <a:srgbClr val="000000"/>
                          </a:solidFill>
                          <a:effectLst/>
                          <a:latin typeface="Calibri" panose="020F0502020204030204" pitchFamily="34" charset="0"/>
                        </a:rPr>
                        <a:t> </a:t>
                      </a: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600" b="1" i="0" u="none" strike="noStrike" dirty="0" smtClean="0">
                          <a:solidFill>
                            <a:srgbClr val="000000"/>
                          </a:solidFill>
                          <a:effectLst/>
                          <a:latin typeface="Calibri" panose="020F0502020204030204" pitchFamily="34" charset="0"/>
                        </a:rPr>
                        <a:t>256*</a:t>
                      </a:r>
                      <a:endParaRPr lang="en-IN" sz="1600" b="1" i="0" u="none" strike="noStrike" dirty="0">
                        <a:solidFill>
                          <a:srgbClr val="000000"/>
                        </a:solidFill>
                        <a:effectLst/>
                        <a:latin typeface="Calibri" panose="020F0502020204030204" pitchFamily="34" charset="0"/>
                      </a:endParaRP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600" b="1" i="0" u="none" strike="noStrike" dirty="0" smtClean="0">
                          <a:solidFill>
                            <a:srgbClr val="000000"/>
                          </a:solidFill>
                          <a:effectLst/>
                          <a:latin typeface="Calibri" panose="020F0502020204030204" pitchFamily="34" charset="0"/>
                        </a:rPr>
                        <a:t>366</a:t>
                      </a:r>
                      <a:r>
                        <a:rPr lang="en-IN" sz="1600" b="1" i="0" u="none" strike="noStrike" baseline="30000" dirty="0" smtClean="0">
                          <a:solidFill>
                            <a:srgbClr val="000000"/>
                          </a:solidFill>
                          <a:effectLst/>
                          <a:latin typeface="Calibri" panose="020F0502020204030204" pitchFamily="34" charset="0"/>
                        </a:rPr>
                        <a:t>^</a:t>
                      </a:r>
                      <a:endParaRPr lang="en-IN" sz="1600" b="1" i="0" u="none" strike="noStrike" baseline="30000" dirty="0">
                        <a:solidFill>
                          <a:srgbClr val="000000"/>
                        </a:solidFill>
                        <a:effectLst/>
                        <a:latin typeface="Calibri" panose="020F0502020204030204" pitchFamily="34" charset="0"/>
                      </a:endParaRP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n-IN" sz="1600" b="1" i="0" u="none" strike="noStrike" dirty="0" smtClean="0">
                          <a:solidFill>
                            <a:srgbClr val="000000"/>
                          </a:solidFill>
                          <a:effectLst/>
                          <a:latin typeface="Calibri" panose="020F0502020204030204" pitchFamily="34" charset="0"/>
                        </a:rPr>
                        <a:t>347</a:t>
                      </a:r>
                      <a:r>
                        <a:rPr lang="en-IN" sz="1600" b="1" i="0" u="none" strike="noStrike" baseline="30000" dirty="0" smtClean="0">
                          <a:solidFill>
                            <a:srgbClr val="000000"/>
                          </a:solidFill>
                          <a:effectLst/>
                          <a:latin typeface="Calibri" panose="020F0502020204030204" pitchFamily="34" charset="0"/>
                        </a:rPr>
                        <a:t>#</a:t>
                      </a:r>
                      <a:endParaRPr lang="en-IN" sz="1600" b="1" i="0" u="none" strike="noStrike" baseline="30000" dirty="0">
                        <a:solidFill>
                          <a:srgbClr val="000000"/>
                        </a:solidFill>
                        <a:effectLst/>
                        <a:latin typeface="Calibri" panose="020F0502020204030204" pitchFamily="34" charset="0"/>
                      </a:endParaRPr>
                    </a:p>
                  </a:txBody>
                  <a:tcPr marL="3535" marR="3535" marT="35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826344497"/>
                  </a:ext>
                </a:extLst>
              </a:tr>
            </a:tbl>
          </a:graphicData>
        </a:graphic>
      </p:graphicFrame>
      <p:pic>
        <p:nvPicPr>
          <p:cNvPr id="8" name="Picture 7" descr="\\Backupserver\d drive\official_backup_priyanka\Admin\logo\praja new logo.jpg"/>
          <p:cNvPicPr/>
          <p:nvPr/>
        </p:nvPicPr>
        <p:blipFill>
          <a:blip r:embed="rId2"/>
          <a:srcRect/>
          <a:stretch>
            <a:fillRect/>
          </a:stretch>
        </p:blipFill>
        <p:spPr bwMode="auto">
          <a:xfrm>
            <a:off x="11491339" y="135282"/>
            <a:ext cx="582898" cy="414920"/>
          </a:xfrm>
          <a:prstGeom prst="rect">
            <a:avLst/>
          </a:prstGeom>
          <a:noFill/>
          <a:ln w="9525">
            <a:noFill/>
            <a:miter lim="800000"/>
            <a:headEnd/>
            <a:tailEnd/>
          </a:ln>
        </p:spPr>
      </p:pic>
    </p:spTree>
    <p:extLst>
      <p:ext uri="{BB962C8B-B14F-4D97-AF65-F5344CB8AC3E}">
        <p14:creationId xmlns:p14="http://schemas.microsoft.com/office/powerpoint/2010/main" val="1934433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AEA1C2C-7BDA-4272-BE31-14302BC135C8}" type="slidenum">
              <a:rPr lang="en-IN" smtClean="0"/>
              <a:t>7</a:t>
            </a:fld>
            <a:endParaRPr lang="en-IN"/>
          </a:p>
        </p:txBody>
      </p:sp>
      <p:sp>
        <p:nvSpPr>
          <p:cNvPr id="5" name="Title 1"/>
          <p:cNvSpPr>
            <a:spLocks noGrp="1"/>
          </p:cNvSpPr>
          <p:nvPr>
            <p:ph type="title"/>
          </p:nvPr>
        </p:nvSpPr>
        <p:spPr>
          <a:xfrm>
            <a:off x="646087" y="420164"/>
            <a:ext cx="10515600" cy="1325563"/>
          </a:xfrm>
        </p:spPr>
        <p:txBody>
          <a:bodyPr>
            <a:normAutofit/>
          </a:bodyPr>
          <a:lstStyle/>
          <a:p>
            <a:pPr algn="ctr"/>
            <a:r>
              <a:rPr lang="en-IN" sz="3200" b="1" dirty="0"/>
              <a:t>Number of meetings, attendance and questions </a:t>
            </a:r>
            <a:r>
              <a:rPr lang="en-IN" sz="3200" b="1" dirty="0" smtClean="0"/>
              <a:t>asked</a:t>
            </a:r>
            <a:r>
              <a:rPr lang="en-IN" sz="3200" b="1" dirty="0"/>
              <a:t> </a:t>
            </a:r>
            <a:r>
              <a:rPr lang="en-IN" sz="3200" b="1" dirty="0" smtClean="0"/>
              <a:t/>
            </a:r>
            <a:br>
              <a:rPr lang="en-IN" sz="3200" b="1" dirty="0" smtClean="0"/>
            </a:br>
            <a:r>
              <a:rPr lang="en-IN" sz="3200" b="1" dirty="0" smtClean="0"/>
              <a:t>in Ward Committees in 2012 &amp; 2017</a:t>
            </a:r>
            <a:endParaRPr lang="en-IN" sz="3200" dirty="0"/>
          </a:p>
        </p:txBody>
      </p:sp>
      <p:graphicFrame>
        <p:nvGraphicFramePr>
          <p:cNvPr id="3" name="Table 2"/>
          <p:cNvGraphicFramePr>
            <a:graphicFrameLocks noGrp="1"/>
          </p:cNvGraphicFramePr>
          <p:nvPr>
            <p:extLst>
              <p:ext uri="{D42A27DB-BD31-4B8C-83A1-F6EECF244321}">
                <p14:modId xmlns:p14="http://schemas.microsoft.com/office/powerpoint/2010/main" val="47719990"/>
              </p:ext>
            </p:extLst>
          </p:nvPr>
        </p:nvGraphicFramePr>
        <p:xfrm>
          <a:off x="838199" y="1929401"/>
          <a:ext cx="10323488" cy="1862778"/>
        </p:xfrm>
        <a:graphic>
          <a:graphicData uri="http://schemas.openxmlformats.org/drawingml/2006/table">
            <a:tbl>
              <a:tblPr firstRow="1" firstCol="1" bandRow="1"/>
              <a:tblGrid>
                <a:gridCol w="2556096">
                  <a:extLst>
                    <a:ext uri="{9D8B030D-6E8A-4147-A177-3AD203B41FA5}">
                      <a16:colId xmlns:a16="http://schemas.microsoft.com/office/drawing/2014/main" val="3493190996"/>
                    </a:ext>
                  </a:extLst>
                </a:gridCol>
                <a:gridCol w="2105991">
                  <a:extLst>
                    <a:ext uri="{9D8B030D-6E8A-4147-A177-3AD203B41FA5}">
                      <a16:colId xmlns:a16="http://schemas.microsoft.com/office/drawing/2014/main" val="460543381"/>
                    </a:ext>
                  </a:extLst>
                </a:gridCol>
                <a:gridCol w="2436344">
                  <a:extLst>
                    <a:ext uri="{9D8B030D-6E8A-4147-A177-3AD203B41FA5}">
                      <a16:colId xmlns:a16="http://schemas.microsoft.com/office/drawing/2014/main" val="801641016"/>
                    </a:ext>
                  </a:extLst>
                </a:gridCol>
                <a:gridCol w="3225057">
                  <a:extLst>
                    <a:ext uri="{9D8B030D-6E8A-4147-A177-3AD203B41FA5}">
                      <a16:colId xmlns:a16="http://schemas.microsoft.com/office/drawing/2014/main" val="3388884198"/>
                    </a:ext>
                  </a:extLst>
                </a:gridCol>
              </a:tblGrid>
              <a:tr h="271359">
                <a:tc gridSpan="4">
                  <a:txBody>
                    <a:bodyPr/>
                    <a:lstStyle/>
                    <a:p>
                      <a:pPr algn="ctr">
                        <a:lnSpc>
                          <a:spcPct val="115000"/>
                        </a:lnSpc>
                        <a:spcAft>
                          <a:spcPts val="0"/>
                        </a:spcAft>
                      </a:pPr>
                      <a:r>
                        <a:rPr lang="en-IN"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Ward Committee</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837743469"/>
                  </a:ext>
                </a:extLst>
              </a:tr>
              <a:tr h="390126">
                <a:tc>
                  <a:txBody>
                    <a:bodyPr/>
                    <a:lstStyle/>
                    <a:p>
                      <a:pPr algn="ctr">
                        <a:lnSpc>
                          <a:spcPct val="115000"/>
                        </a:lnSpc>
                        <a:spcAft>
                          <a:spcPts val="0"/>
                        </a:spcAft>
                      </a:pPr>
                      <a:r>
                        <a:rPr lang="en-IN"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Year</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a:t>
                      </a:r>
                      <a:r>
                        <a:rPr lang="en-IN" sz="2000" b="1" dirty="0" smtClean="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Meetings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20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Attend in (%)</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20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Question</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395210779"/>
                  </a:ext>
                </a:extLst>
              </a:tr>
              <a:tr h="561066">
                <a:tc>
                  <a:txBody>
                    <a:bodyPr/>
                    <a:lstStyle/>
                    <a:p>
                      <a:pPr algn="ctr">
                        <a:lnSpc>
                          <a:spcPct val="115000"/>
                        </a:lnSpc>
                        <a:spcAft>
                          <a:spcPts val="0"/>
                        </a:spcAft>
                      </a:pPr>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Mar'12 to Dec'12</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209</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82%</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679</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0486821"/>
                  </a:ext>
                </a:extLst>
              </a:tr>
              <a:tr h="561066">
                <a:tc>
                  <a:txBody>
                    <a:bodyPr/>
                    <a:lstStyle/>
                    <a:p>
                      <a:pPr algn="ctr">
                        <a:lnSpc>
                          <a:spcPct val="115000"/>
                        </a:lnSpc>
                        <a:spcAft>
                          <a:spcPts val="0"/>
                        </a:spcAft>
                      </a:pPr>
                      <a:r>
                        <a:rPr lang="en-IN" sz="20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Mar'17 to Dec'17</a:t>
                      </a:r>
                      <a:endParaRPr lang="en-IN"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240</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82%</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20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856</a:t>
                      </a:r>
                      <a:endParaRPr lang="en-IN"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8093951"/>
                  </a:ext>
                </a:extLst>
              </a:tr>
            </a:tbl>
          </a:graphicData>
        </a:graphic>
      </p:graphicFrame>
      <p:sp>
        <p:nvSpPr>
          <p:cNvPr id="8" name="Title 1"/>
          <p:cNvSpPr txBox="1">
            <a:spLocks/>
          </p:cNvSpPr>
          <p:nvPr/>
        </p:nvSpPr>
        <p:spPr>
          <a:xfrm>
            <a:off x="646087" y="4389454"/>
            <a:ext cx="10515600" cy="1748109"/>
          </a:xfrm>
          <a:prstGeom prst="rect">
            <a:avLst/>
          </a:prstGeom>
        </p:spPr>
        <p:txBody>
          <a:bodyPr>
            <a:noAutofit/>
          </a:bodyPr>
          <a:lstStyle>
            <a:lvl1pPr algn="l" defTabSz="914411"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IN" sz="3200" dirty="0"/>
          </a:p>
        </p:txBody>
      </p:sp>
      <p:sp>
        <p:nvSpPr>
          <p:cNvPr id="9" name="TextBox 8"/>
          <p:cNvSpPr txBox="1"/>
          <p:nvPr/>
        </p:nvSpPr>
        <p:spPr>
          <a:xfrm>
            <a:off x="838199" y="4379929"/>
            <a:ext cx="10323488" cy="2031325"/>
          </a:xfrm>
          <a:prstGeom prst="rect">
            <a:avLst/>
          </a:prstGeom>
          <a:noFill/>
        </p:spPr>
        <p:txBody>
          <a:bodyPr wrap="square" rtlCol="0">
            <a:spAutoFit/>
          </a:bodyPr>
          <a:lstStyle/>
          <a:p>
            <a:pPr marL="285750" lvl="0" indent="-285750" algn="just">
              <a:buFont typeface="Arial" panose="020B0604020202020204" pitchFamily="34" charset="0"/>
              <a:buChar char="•"/>
            </a:pPr>
            <a:r>
              <a:rPr lang="en-IN" dirty="0"/>
              <a:t>The attendance in Ward Committees of the newly elected councillors is 82%. </a:t>
            </a:r>
            <a:endParaRPr lang="en-IN" dirty="0" smtClean="0"/>
          </a:p>
          <a:p>
            <a:pPr marL="285750" lvl="0" indent="-285750" algn="just">
              <a:buFont typeface="Arial" panose="020B0604020202020204" pitchFamily="34" charset="0"/>
              <a:buChar char="•"/>
            </a:pPr>
            <a:r>
              <a:rPr lang="en-IN" dirty="0" smtClean="0"/>
              <a:t>Interestingly</a:t>
            </a:r>
            <a:r>
              <a:rPr lang="en-IN" dirty="0"/>
              <a:t>, attendance from March 2012 to December 2012, when the last batch of councillors were first elected, was also 82%. However, the number of meetings was 209 in 2012, as opposed to 240 in 2017.</a:t>
            </a:r>
          </a:p>
          <a:p>
            <a:pPr marL="285750" lvl="0" indent="-285750" algn="just">
              <a:buFont typeface="Arial" panose="020B0604020202020204" pitchFamily="34" charset="0"/>
              <a:buChar char="•"/>
            </a:pPr>
            <a:r>
              <a:rPr lang="en-IN" dirty="0"/>
              <a:t>Number of questions asked in ward committees in 2012 was 679. Number of questions asked by new councillors of 2017 in their first year is 856. </a:t>
            </a:r>
          </a:p>
          <a:p>
            <a:endParaRPr lang="en-IN" dirty="0"/>
          </a:p>
        </p:txBody>
      </p:sp>
      <p:pic>
        <p:nvPicPr>
          <p:cNvPr id="10" name="Picture 9" descr="\\Backupserver\d drive\official_backup_priyanka\Admin\logo\praja new logo.jpg"/>
          <p:cNvPicPr/>
          <p:nvPr/>
        </p:nvPicPr>
        <p:blipFill>
          <a:blip r:embed="rId2"/>
          <a:srcRect/>
          <a:stretch>
            <a:fillRect/>
          </a:stretch>
        </p:blipFill>
        <p:spPr bwMode="auto">
          <a:xfrm>
            <a:off x="11491339" y="135282"/>
            <a:ext cx="582898" cy="414920"/>
          </a:xfrm>
          <a:prstGeom prst="rect">
            <a:avLst/>
          </a:prstGeom>
          <a:noFill/>
          <a:ln w="9525">
            <a:noFill/>
            <a:miter lim="800000"/>
            <a:headEnd/>
            <a:tailEnd/>
          </a:ln>
        </p:spPr>
      </p:pic>
    </p:spTree>
    <p:extLst>
      <p:ext uri="{BB962C8B-B14F-4D97-AF65-F5344CB8AC3E}">
        <p14:creationId xmlns:p14="http://schemas.microsoft.com/office/powerpoint/2010/main" val="1814036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AEA1C2C-7BDA-4272-BE31-14302BC135C8}" type="slidenum">
              <a:rPr lang="en-IN" smtClean="0"/>
              <a:t>8</a:t>
            </a:fld>
            <a:endParaRPr lang="en-IN"/>
          </a:p>
        </p:txBody>
      </p:sp>
      <p:sp>
        <p:nvSpPr>
          <p:cNvPr id="5" name="Title 1"/>
          <p:cNvSpPr>
            <a:spLocks noGrp="1"/>
          </p:cNvSpPr>
          <p:nvPr>
            <p:ph type="title"/>
          </p:nvPr>
        </p:nvSpPr>
        <p:spPr>
          <a:xfrm>
            <a:off x="838202" y="60333"/>
            <a:ext cx="10515600" cy="1325563"/>
          </a:xfrm>
        </p:spPr>
        <p:txBody>
          <a:bodyPr>
            <a:normAutofit/>
          </a:bodyPr>
          <a:lstStyle/>
          <a:p>
            <a:pPr algn="ctr"/>
            <a:r>
              <a:rPr lang="en-IN" sz="3200" b="1" dirty="0"/>
              <a:t>Number of questions asked by Councillors </a:t>
            </a:r>
            <a:r>
              <a:rPr lang="en-IN" sz="3200" b="1" dirty="0" smtClean="0"/>
              <a:t>in Ward </a:t>
            </a:r>
            <a:r>
              <a:rPr lang="en-IN" sz="3200" b="1" dirty="0"/>
              <a:t>Committees </a:t>
            </a:r>
            <a:r>
              <a:rPr lang="en-IN" sz="3200" b="1" dirty="0" smtClean="0"/>
              <a:t>in 2012 </a:t>
            </a:r>
            <a:r>
              <a:rPr lang="en-IN" sz="3200" b="1" dirty="0"/>
              <a:t>&amp; 2017 </a:t>
            </a:r>
          </a:p>
        </p:txBody>
      </p:sp>
      <p:sp>
        <p:nvSpPr>
          <p:cNvPr id="8" name="Content Placeholder 2"/>
          <p:cNvSpPr>
            <a:spLocks noGrp="1"/>
          </p:cNvSpPr>
          <p:nvPr>
            <p:ph idx="1"/>
          </p:nvPr>
        </p:nvSpPr>
        <p:spPr>
          <a:xfrm>
            <a:off x="678872" y="4611381"/>
            <a:ext cx="10674929" cy="1423890"/>
          </a:xfrm>
        </p:spPr>
        <p:txBody>
          <a:bodyPr anchor="ctr">
            <a:normAutofit/>
          </a:bodyPr>
          <a:lstStyle/>
          <a:p>
            <a:pPr lvl="0"/>
            <a:r>
              <a:rPr lang="en-IN" sz="1800" dirty="0"/>
              <a:t>Maximum number of councillors asked between 1 to 5 questions in 2017 (134 Councillors).</a:t>
            </a:r>
          </a:p>
          <a:p>
            <a:pPr lvl="0"/>
            <a:r>
              <a:rPr lang="en-IN" sz="1800" dirty="0"/>
              <a:t>38 councillors have not asked a single question between March 2017 (from the start of the elections) to December 2017. This is lower than the 2012 figure of 45.</a:t>
            </a:r>
          </a:p>
        </p:txBody>
      </p:sp>
      <p:graphicFrame>
        <p:nvGraphicFramePr>
          <p:cNvPr id="3" name="Table 2"/>
          <p:cNvGraphicFramePr>
            <a:graphicFrameLocks noGrp="1"/>
          </p:cNvGraphicFramePr>
          <p:nvPr>
            <p:extLst>
              <p:ext uri="{D42A27DB-BD31-4B8C-83A1-F6EECF244321}">
                <p14:modId xmlns:p14="http://schemas.microsoft.com/office/powerpoint/2010/main" val="1503543749"/>
              </p:ext>
            </p:extLst>
          </p:nvPr>
        </p:nvGraphicFramePr>
        <p:xfrm>
          <a:off x="838200" y="1385900"/>
          <a:ext cx="10515601" cy="2354829"/>
        </p:xfrm>
        <a:graphic>
          <a:graphicData uri="http://schemas.openxmlformats.org/drawingml/2006/table">
            <a:tbl>
              <a:tblPr firstRow="1" firstCol="1" bandRow="1"/>
              <a:tblGrid>
                <a:gridCol w="3640501">
                  <a:extLst>
                    <a:ext uri="{9D8B030D-6E8A-4147-A177-3AD203B41FA5}">
                      <a16:colId xmlns:a16="http://schemas.microsoft.com/office/drawing/2014/main" val="320429343"/>
                    </a:ext>
                  </a:extLst>
                </a:gridCol>
                <a:gridCol w="3640501">
                  <a:extLst>
                    <a:ext uri="{9D8B030D-6E8A-4147-A177-3AD203B41FA5}">
                      <a16:colId xmlns:a16="http://schemas.microsoft.com/office/drawing/2014/main" val="604310332"/>
                    </a:ext>
                  </a:extLst>
                </a:gridCol>
                <a:gridCol w="3234599">
                  <a:extLst>
                    <a:ext uri="{9D8B030D-6E8A-4147-A177-3AD203B41FA5}">
                      <a16:colId xmlns:a16="http://schemas.microsoft.com/office/drawing/2014/main" val="3687194058"/>
                    </a:ext>
                  </a:extLst>
                </a:gridCol>
              </a:tblGrid>
              <a:tr h="400019">
                <a:tc rowSpan="2">
                  <a:txBody>
                    <a:bodyPr/>
                    <a:lstStyle/>
                    <a:p>
                      <a:pPr algn="ctr">
                        <a:lnSpc>
                          <a:spcPct val="115000"/>
                        </a:lnSpc>
                        <a:spcAft>
                          <a:spcPts val="0"/>
                        </a:spcAft>
                      </a:pPr>
                      <a:r>
                        <a:rPr lang="en-IN"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Category</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2">
                  <a:txBody>
                    <a:bodyPr/>
                    <a:lstStyle/>
                    <a:p>
                      <a:pPr algn="ctr">
                        <a:lnSpc>
                          <a:spcPct val="115000"/>
                        </a:lnSpc>
                        <a:spcAft>
                          <a:spcPts val="0"/>
                        </a:spcAft>
                      </a:pPr>
                      <a:r>
                        <a:rPr lang="en-IN"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 of Members</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extLst>
                  <a:ext uri="{0D108BD9-81ED-4DB2-BD59-A6C34878D82A}">
                    <a16:rowId xmlns:a16="http://schemas.microsoft.com/office/drawing/2014/main" val="2604065529"/>
                  </a:ext>
                </a:extLst>
              </a:tr>
              <a:tr h="378685">
                <a:tc vMerge="1">
                  <a:txBody>
                    <a:bodyPr/>
                    <a:lstStyle/>
                    <a:p>
                      <a:endParaRPr lang="en-IN"/>
                    </a:p>
                  </a:txBody>
                  <a:tcPr/>
                </a:tc>
                <a:tc>
                  <a:txBody>
                    <a:bodyPr/>
                    <a:lstStyle/>
                    <a:p>
                      <a:pPr algn="ctr">
                        <a:lnSpc>
                          <a:spcPct val="115000"/>
                        </a:lnSpc>
                        <a:spcAft>
                          <a:spcPts val="0"/>
                        </a:spcAft>
                      </a:pPr>
                      <a:r>
                        <a:rPr lang="en-IN"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Mar'12 to Dec'12</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Mar'17 to Dec'17</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427844001"/>
                  </a:ext>
                </a:extLst>
              </a:tr>
              <a:tr h="323855">
                <a:tc>
                  <a:txBody>
                    <a:bodyPr/>
                    <a:lstStyle/>
                    <a:p>
                      <a:pPr>
                        <a:lnSpc>
                          <a:spcPct val="115000"/>
                        </a:lnSpc>
                        <a:spcAft>
                          <a:spcPts val="0"/>
                        </a:spcAft>
                      </a:pPr>
                      <a:r>
                        <a:rPr lang="en-IN"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Zero Question</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45</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4096972"/>
                  </a:ext>
                </a:extLst>
              </a:tr>
              <a:tr h="323855">
                <a:tc>
                  <a:txBody>
                    <a:bodyPr/>
                    <a:lstStyle/>
                    <a:p>
                      <a:pPr>
                        <a:lnSpc>
                          <a:spcPct val="115000"/>
                        </a:lnSpc>
                        <a:spcAft>
                          <a:spcPts val="0"/>
                        </a:spcAft>
                      </a:pPr>
                      <a:r>
                        <a:rPr lang="en-IN"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 to 5 Question asked</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150</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134</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8085410"/>
                  </a:ext>
                </a:extLst>
              </a:tr>
              <a:tr h="323855">
                <a:tc>
                  <a:txBody>
                    <a:bodyPr/>
                    <a:lstStyle/>
                    <a:p>
                      <a:pPr>
                        <a:lnSpc>
                          <a:spcPct val="115000"/>
                        </a:lnSpc>
                        <a:spcAft>
                          <a:spcPts val="0"/>
                        </a:spcAft>
                      </a:pPr>
                      <a:r>
                        <a:rPr lang="en-IN"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 to 10 Question asked</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46</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3692775"/>
                  </a:ext>
                </a:extLst>
              </a:tr>
              <a:tr h="323855">
                <a:tc>
                  <a:txBody>
                    <a:bodyPr/>
                    <a:lstStyle/>
                    <a:p>
                      <a:pPr>
                        <a:lnSpc>
                          <a:spcPct val="115000"/>
                        </a:lnSpc>
                        <a:spcAft>
                          <a:spcPts val="0"/>
                        </a:spcAft>
                      </a:pPr>
                      <a:r>
                        <a:rPr lang="en-IN"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Above 10 Question asked</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6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2177324"/>
                  </a:ext>
                </a:extLst>
              </a:tr>
              <a:tr h="280705">
                <a:tc>
                  <a:txBody>
                    <a:bodyPr/>
                    <a:lstStyle/>
                    <a:p>
                      <a:pPr>
                        <a:lnSpc>
                          <a:spcPct val="115000"/>
                        </a:lnSpc>
                        <a:spcAft>
                          <a:spcPts val="0"/>
                        </a:spcAft>
                      </a:pPr>
                      <a:r>
                        <a:rPr lang="en-IN"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 Members</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6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227</a:t>
                      </a:r>
                      <a:endParaRPr lang="en-IN" sz="16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6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228*</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800805231"/>
                  </a:ext>
                </a:extLst>
              </a:tr>
            </a:tbl>
          </a:graphicData>
        </a:graphic>
      </p:graphicFrame>
      <p:sp>
        <p:nvSpPr>
          <p:cNvPr id="9" name="Rectangle 8"/>
          <p:cNvSpPr/>
          <p:nvPr/>
        </p:nvSpPr>
        <p:spPr>
          <a:xfrm>
            <a:off x="678872" y="3702448"/>
            <a:ext cx="10674929" cy="587853"/>
          </a:xfrm>
          <a:prstGeom prst="rect">
            <a:avLst/>
          </a:prstGeom>
        </p:spPr>
        <p:txBody>
          <a:bodyPr wrap="square">
            <a:spAutoFit/>
          </a:bodyPr>
          <a:lstStyle/>
          <a:p>
            <a:pPr>
              <a:lnSpc>
                <a:spcPct val="115000"/>
              </a:lnSpc>
              <a:spcAft>
                <a:spcPts val="0"/>
              </a:spcAft>
            </a:pPr>
            <a:r>
              <a:rPr lang="en-IN" sz="1600" b="1" dirty="0">
                <a:latin typeface="Calibri" panose="020F0502020204030204" pitchFamily="34" charset="0"/>
                <a:ea typeface="Times New Roman" panose="02020603050405020304" pitchFamily="18" charset="0"/>
                <a:cs typeface="Times New Roman" panose="02020603050405020304" pitchFamily="18" charset="0"/>
              </a:rPr>
              <a:t>* - </a:t>
            </a:r>
            <a:r>
              <a:rPr lang="en-IN" sz="1200" dirty="0" err="1">
                <a:latin typeface="Calibri" panose="020F0502020204030204" pitchFamily="34" charset="0"/>
                <a:ea typeface="Times New Roman" panose="02020603050405020304" pitchFamily="18" charset="0"/>
                <a:cs typeface="Times New Roman" panose="02020603050405020304" pitchFamily="18" charset="0"/>
              </a:rPr>
              <a:t>Shailaja</a:t>
            </a:r>
            <a:r>
              <a:rPr lang="en-IN" sz="1200" dirty="0">
                <a:latin typeface="Calibri" panose="020F0502020204030204" pitchFamily="34" charset="0"/>
                <a:ea typeface="Times New Roman" panose="02020603050405020304" pitchFamily="18" charset="0"/>
                <a:cs typeface="Times New Roman" panose="02020603050405020304" pitchFamily="18" charset="0"/>
              </a:rPr>
              <a:t> </a:t>
            </a:r>
            <a:r>
              <a:rPr lang="en-IN" sz="1200" dirty="0" err="1">
                <a:latin typeface="Calibri" panose="020F0502020204030204" pitchFamily="34" charset="0"/>
                <a:ea typeface="Times New Roman" panose="02020603050405020304" pitchFamily="18" charset="0"/>
                <a:cs typeface="Times New Roman" panose="02020603050405020304" pitchFamily="18" charset="0"/>
              </a:rPr>
              <a:t>Girkar</a:t>
            </a:r>
            <a:r>
              <a:rPr lang="en-IN" sz="1200" dirty="0">
                <a:latin typeface="Calibri" panose="020F0502020204030204" pitchFamily="34" charset="0"/>
                <a:ea typeface="Times New Roman" panose="02020603050405020304" pitchFamily="18" charset="0"/>
                <a:cs typeface="Times New Roman" panose="02020603050405020304" pitchFamily="18" charset="0"/>
              </a:rPr>
              <a:t> was elected in March 2017 but passed away in September 2017, and </a:t>
            </a:r>
            <a:r>
              <a:rPr lang="en-IN" sz="1200" dirty="0" err="1">
                <a:latin typeface="Calibri" panose="020F0502020204030204" pitchFamily="34" charset="0"/>
                <a:ea typeface="Times New Roman" panose="02020603050405020304" pitchFamily="18" charset="0"/>
                <a:cs typeface="Times New Roman" panose="02020603050405020304" pitchFamily="18" charset="0"/>
              </a:rPr>
              <a:t>Pratibha</a:t>
            </a:r>
            <a:r>
              <a:rPr lang="en-IN" sz="1200" dirty="0">
                <a:latin typeface="Calibri" panose="020F0502020204030204" pitchFamily="34" charset="0"/>
                <a:ea typeface="Times New Roman" panose="02020603050405020304" pitchFamily="18" charset="0"/>
                <a:cs typeface="Times New Roman" panose="02020603050405020304" pitchFamily="18" charset="0"/>
              </a:rPr>
              <a:t> </a:t>
            </a:r>
            <a:r>
              <a:rPr lang="en-IN" sz="1200" dirty="0" err="1">
                <a:latin typeface="Calibri" panose="020F0502020204030204" pitchFamily="34" charset="0"/>
                <a:ea typeface="Times New Roman" panose="02020603050405020304" pitchFamily="18" charset="0"/>
                <a:cs typeface="Times New Roman" panose="02020603050405020304" pitchFamily="18" charset="0"/>
              </a:rPr>
              <a:t>Girkar</a:t>
            </a:r>
            <a:r>
              <a:rPr lang="en-IN" sz="1200" dirty="0">
                <a:latin typeface="Calibri" panose="020F0502020204030204" pitchFamily="34" charset="0"/>
                <a:ea typeface="Times New Roman" panose="02020603050405020304" pitchFamily="18" charset="0"/>
                <a:cs typeface="Times New Roman" panose="02020603050405020304" pitchFamily="18" charset="0"/>
              </a:rPr>
              <a:t> was elected in her place. </a:t>
            </a:r>
            <a:r>
              <a:rPr lang="en-IN" sz="1200" dirty="0" err="1">
                <a:latin typeface="Calibri" panose="020F0502020204030204" pitchFamily="34" charset="0"/>
                <a:ea typeface="Times New Roman" panose="02020603050405020304" pitchFamily="18" charset="0"/>
                <a:cs typeface="Times New Roman" panose="02020603050405020304" pitchFamily="18" charset="0"/>
              </a:rPr>
              <a:t>Shailaja</a:t>
            </a:r>
            <a:r>
              <a:rPr lang="en-IN" sz="1200" dirty="0">
                <a:latin typeface="Calibri" panose="020F0502020204030204" pitchFamily="34" charset="0"/>
                <a:ea typeface="Times New Roman" panose="02020603050405020304" pitchFamily="18" charset="0"/>
                <a:cs typeface="Times New Roman" panose="02020603050405020304" pitchFamily="18" charset="0"/>
              </a:rPr>
              <a:t> </a:t>
            </a:r>
            <a:r>
              <a:rPr lang="en-IN" sz="1200" dirty="0" err="1">
                <a:latin typeface="Calibri" panose="020F0502020204030204" pitchFamily="34" charset="0"/>
                <a:ea typeface="Times New Roman" panose="02020603050405020304" pitchFamily="18" charset="0"/>
                <a:cs typeface="Times New Roman" panose="02020603050405020304" pitchFamily="18" charset="0"/>
              </a:rPr>
              <a:t>Girkar’s</a:t>
            </a:r>
            <a:r>
              <a:rPr lang="en-IN" sz="1200" dirty="0">
                <a:latin typeface="Calibri" panose="020F0502020204030204" pitchFamily="34" charset="0"/>
                <a:ea typeface="Times New Roman" panose="02020603050405020304" pitchFamily="18" charset="0"/>
                <a:cs typeface="Times New Roman" panose="02020603050405020304" pitchFamily="18" charset="0"/>
              </a:rPr>
              <a:t> questions till August 2017 have been considered. Hence, the number of councillors has been shown as 228 and not 227. </a:t>
            </a:r>
            <a:endParaRPr lang="en-IN"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descr="\\Backupserver\d drive\official_backup_priyanka\Admin\logo\praja new logo.jpg"/>
          <p:cNvPicPr/>
          <p:nvPr/>
        </p:nvPicPr>
        <p:blipFill>
          <a:blip r:embed="rId2"/>
          <a:srcRect/>
          <a:stretch>
            <a:fillRect/>
          </a:stretch>
        </p:blipFill>
        <p:spPr bwMode="auto">
          <a:xfrm>
            <a:off x="11491339" y="135282"/>
            <a:ext cx="582898" cy="414920"/>
          </a:xfrm>
          <a:prstGeom prst="rect">
            <a:avLst/>
          </a:prstGeom>
          <a:noFill/>
          <a:ln w="9525">
            <a:noFill/>
            <a:miter lim="800000"/>
            <a:headEnd/>
            <a:tailEnd/>
          </a:ln>
        </p:spPr>
      </p:pic>
    </p:spTree>
    <p:extLst>
      <p:ext uri="{BB962C8B-B14F-4D97-AF65-F5344CB8AC3E}">
        <p14:creationId xmlns:p14="http://schemas.microsoft.com/office/powerpoint/2010/main" val="16262830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Issue-wise number of questions asked in Ward Committees in 2012 &amp; 2017</a:t>
            </a:r>
            <a:endParaRPr lang="en-IN" b="1"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76130770"/>
              </p:ext>
            </p:extLst>
          </p:nvPr>
        </p:nvGraphicFramePr>
        <p:xfrm>
          <a:off x="838203" y="1690682"/>
          <a:ext cx="10515598" cy="4665665"/>
        </p:xfrm>
        <a:graphic>
          <a:graphicData uri="http://schemas.openxmlformats.org/drawingml/2006/table">
            <a:tbl>
              <a:tblPr firstRow="1" firstCol="1" bandRow="1"/>
              <a:tblGrid>
                <a:gridCol w="3550066">
                  <a:extLst>
                    <a:ext uri="{9D8B030D-6E8A-4147-A177-3AD203B41FA5}">
                      <a16:colId xmlns:a16="http://schemas.microsoft.com/office/drawing/2014/main" val="3178860495"/>
                    </a:ext>
                  </a:extLst>
                </a:gridCol>
                <a:gridCol w="3550066">
                  <a:extLst>
                    <a:ext uri="{9D8B030D-6E8A-4147-A177-3AD203B41FA5}">
                      <a16:colId xmlns:a16="http://schemas.microsoft.com/office/drawing/2014/main" val="3169302412"/>
                    </a:ext>
                  </a:extLst>
                </a:gridCol>
                <a:gridCol w="3415466">
                  <a:extLst>
                    <a:ext uri="{9D8B030D-6E8A-4147-A177-3AD203B41FA5}">
                      <a16:colId xmlns:a16="http://schemas.microsoft.com/office/drawing/2014/main" val="741974170"/>
                    </a:ext>
                  </a:extLst>
                </a:gridCol>
              </a:tblGrid>
              <a:tr h="407190">
                <a:tc rowSpan="2">
                  <a:txBody>
                    <a:bodyPr/>
                    <a:lstStyle/>
                    <a:p>
                      <a:pPr algn="ctr">
                        <a:lnSpc>
                          <a:spcPct val="115000"/>
                        </a:lnSpc>
                        <a:spcAft>
                          <a:spcPts val="0"/>
                        </a:spcAft>
                      </a:pPr>
                      <a:r>
                        <a:rPr lang="en-IN"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Issues </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gridSpan="2">
                  <a:txBody>
                    <a:bodyPr/>
                    <a:lstStyle/>
                    <a:p>
                      <a:pPr algn="ctr">
                        <a:lnSpc>
                          <a:spcPct val="115000"/>
                        </a:lnSpc>
                        <a:spcAft>
                          <a:spcPts val="0"/>
                        </a:spcAft>
                      </a:pPr>
                      <a:r>
                        <a:rPr lang="en-IN" sz="1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Question asked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extLst>
                  <a:ext uri="{0D108BD9-81ED-4DB2-BD59-A6C34878D82A}">
                    <a16:rowId xmlns:a16="http://schemas.microsoft.com/office/drawing/2014/main" val="1516059224"/>
                  </a:ext>
                </a:extLst>
              </a:tr>
              <a:tr h="342005">
                <a:tc vMerge="1">
                  <a:txBody>
                    <a:bodyPr/>
                    <a:lstStyle/>
                    <a:p>
                      <a:endParaRPr lang="en-IN"/>
                    </a:p>
                  </a:txBody>
                  <a:tcPr/>
                </a:tc>
                <a:tc>
                  <a:txBody>
                    <a:bodyPr/>
                    <a:lstStyle/>
                    <a:p>
                      <a:pPr algn="ctr">
                        <a:lnSpc>
                          <a:spcPct val="115000"/>
                        </a:lnSpc>
                        <a:spcAft>
                          <a:spcPts val="0"/>
                        </a:spcAft>
                      </a:pPr>
                      <a:r>
                        <a:rPr lang="en-IN" sz="1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Mar ‘12 to Dec ‘12</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Mar ‘17 to Dec ‘17</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996616890"/>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Drainage</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30</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6018859"/>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Solid Waste Management (SWM)</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62</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76</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196231022"/>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Water Supply</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56</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322225183"/>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License</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29</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47</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3217280"/>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Roads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102</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151</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890696624"/>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Storm Water Drainage</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31</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39</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620939657"/>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Toilet</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42</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7083879"/>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Pest control</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11</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7</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914200"/>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Garden/Open space</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28</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38</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9304761"/>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Community Development</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13</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32</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1348607"/>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Health</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8615782"/>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Education</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19</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10</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0736789"/>
                  </a:ext>
                </a:extLst>
              </a:tr>
              <a:tr h="31830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Naming/Renaming of Roads/ Chowks</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127</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125</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3644923007"/>
                  </a:ext>
                </a:extLst>
              </a:tr>
              <a:tr h="257012">
                <a:tc>
                  <a:txBody>
                    <a:bodyPr/>
                    <a:lstStyle/>
                    <a:p>
                      <a:pP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Other issues related</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142</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IN" sz="14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172</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01022112"/>
                  </a:ext>
                </a:extLst>
              </a:tr>
              <a:tr h="257012">
                <a:tc>
                  <a:txBody>
                    <a:bodyPr/>
                    <a:lstStyle/>
                    <a:p>
                      <a:pPr algn="ctr">
                        <a:lnSpc>
                          <a:spcPct val="115000"/>
                        </a:lnSpc>
                        <a:spcAft>
                          <a:spcPts val="0"/>
                        </a:spcAft>
                      </a:pPr>
                      <a:r>
                        <a:rPr lang="en-IN" sz="1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Total</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b="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679</a:t>
                      </a:r>
                      <a:endParaRPr lang="en-IN"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lnSpc>
                          <a:spcPct val="115000"/>
                        </a:lnSpc>
                        <a:spcAft>
                          <a:spcPts val="0"/>
                        </a:spcAft>
                      </a:pPr>
                      <a:r>
                        <a:rPr lang="en-IN" sz="1400" b="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856</a:t>
                      </a:r>
                      <a:endParaRPr lang="en-IN"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54363869"/>
                  </a:ext>
                </a:extLst>
              </a:tr>
            </a:tbl>
          </a:graphicData>
        </a:graphic>
      </p:graphicFrame>
      <p:sp>
        <p:nvSpPr>
          <p:cNvPr id="4" name="Slide Number Placeholder 3"/>
          <p:cNvSpPr>
            <a:spLocks noGrp="1"/>
          </p:cNvSpPr>
          <p:nvPr>
            <p:ph type="sldNum" sz="quarter" idx="12"/>
          </p:nvPr>
        </p:nvSpPr>
        <p:spPr/>
        <p:txBody>
          <a:bodyPr/>
          <a:lstStyle/>
          <a:p>
            <a:fld id="{FAEA1C2C-7BDA-4272-BE31-14302BC135C8}" type="slidenum">
              <a:rPr lang="en-IN" smtClean="0"/>
              <a:t>9</a:t>
            </a:fld>
            <a:endParaRPr lang="en-IN"/>
          </a:p>
        </p:txBody>
      </p:sp>
      <p:pic>
        <p:nvPicPr>
          <p:cNvPr id="7" name="Picture 6" descr="\\Backupserver\d drive\official_backup_priyanka\Admin\logo\praja new logo.jpg"/>
          <p:cNvPicPr/>
          <p:nvPr/>
        </p:nvPicPr>
        <p:blipFill>
          <a:blip r:embed="rId2"/>
          <a:srcRect/>
          <a:stretch>
            <a:fillRect/>
          </a:stretch>
        </p:blipFill>
        <p:spPr bwMode="auto">
          <a:xfrm>
            <a:off x="11491339" y="135282"/>
            <a:ext cx="582898" cy="414920"/>
          </a:xfrm>
          <a:prstGeom prst="rect">
            <a:avLst/>
          </a:prstGeom>
          <a:noFill/>
          <a:ln w="9525">
            <a:noFill/>
            <a:miter lim="800000"/>
            <a:headEnd/>
            <a:tailEnd/>
          </a:ln>
        </p:spPr>
      </p:pic>
    </p:spTree>
    <p:extLst>
      <p:ext uri="{BB962C8B-B14F-4D97-AF65-F5344CB8AC3E}">
        <p14:creationId xmlns:p14="http://schemas.microsoft.com/office/powerpoint/2010/main" val="37268024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3893</TotalTime>
  <Words>1202</Words>
  <Application>Microsoft Office PowerPoint</Application>
  <PresentationFormat>Widescreen</PresentationFormat>
  <Paragraphs>349</Paragraphs>
  <Slides>13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Times New Roman</vt:lpstr>
      <vt:lpstr>Office Theme</vt:lpstr>
      <vt:lpstr>  Report on Civic Issues Registered by Citizens and Deliberations done by Municipal Councillors in Mumbai    April 2018 </vt:lpstr>
      <vt:lpstr>PowerPoint Presentation</vt:lpstr>
      <vt:lpstr>Comparison of most frequent complaints by citizens  Jan 2015 to Dec 2017</vt:lpstr>
      <vt:lpstr>Best &amp; Worst Wards in Mumbai in 2017</vt:lpstr>
      <vt:lpstr>64% Disparity between Male and Female in Public Toilets as of 31st December 2017</vt:lpstr>
      <vt:lpstr>Air Quality in Mumbai from 2015-2017</vt:lpstr>
      <vt:lpstr>Number of meetings, attendance and questions asked  in Ward Committees in 2012 &amp; 2017</vt:lpstr>
      <vt:lpstr>Number of questions asked by Councillors in Ward Committees in 2012 &amp; 2017 </vt:lpstr>
      <vt:lpstr>Issue-wise number of questions asked in Ward Committees in 2012 &amp; 2017</vt:lpstr>
      <vt:lpstr>Comparison of the average days taken to answer Point of Order questions in the Ward Committees from 2013 to 2017</vt:lpstr>
      <vt:lpstr>Analysis of Political Party Manifestos</vt:lpstr>
      <vt:lpstr>Party-wise analysis of Manifestos</vt:lpstr>
      <vt:lpstr>What needs to be done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 on Working of Ward Committees in the City of Mumbai and Civic Problems Registered by Citizens (January 2012 to December 2014)</dc:title>
  <dc:creator>swati</dc:creator>
  <cp:lastModifiedBy>Praja</cp:lastModifiedBy>
  <cp:revision>335</cp:revision>
  <cp:lastPrinted>2018-04-19T05:24:22Z</cp:lastPrinted>
  <dcterms:created xsi:type="dcterms:W3CDTF">2016-04-16T06:42:44Z</dcterms:created>
  <dcterms:modified xsi:type="dcterms:W3CDTF">2018-04-19T07:03:27Z</dcterms:modified>
</cp:coreProperties>
</file>